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52" r:id="rId1"/>
  </p:sldMasterIdLst>
  <p:notesMasterIdLst>
    <p:notesMasterId r:id="rId36"/>
  </p:notesMasterIdLst>
  <p:handoutMasterIdLst>
    <p:handoutMasterId r:id="rId37"/>
  </p:handoutMasterIdLst>
  <p:sldIdLst>
    <p:sldId id="395" r:id="rId2"/>
    <p:sldId id="396" r:id="rId3"/>
    <p:sldId id="398" r:id="rId4"/>
    <p:sldId id="397" r:id="rId5"/>
    <p:sldId id="403" r:id="rId6"/>
    <p:sldId id="387" r:id="rId7"/>
    <p:sldId id="376" r:id="rId8"/>
    <p:sldId id="386" r:id="rId9"/>
    <p:sldId id="377" r:id="rId10"/>
    <p:sldId id="388" r:id="rId11"/>
    <p:sldId id="394" r:id="rId12"/>
    <p:sldId id="389" r:id="rId13"/>
    <p:sldId id="390" r:id="rId14"/>
    <p:sldId id="391" r:id="rId15"/>
    <p:sldId id="392" r:id="rId16"/>
    <p:sldId id="349" r:id="rId17"/>
    <p:sldId id="393" r:id="rId18"/>
    <p:sldId id="373" r:id="rId19"/>
    <p:sldId id="407" r:id="rId20"/>
    <p:sldId id="409" r:id="rId21"/>
    <p:sldId id="410" r:id="rId22"/>
    <p:sldId id="411" r:id="rId23"/>
    <p:sldId id="412" r:id="rId24"/>
    <p:sldId id="413" r:id="rId25"/>
    <p:sldId id="414" r:id="rId26"/>
    <p:sldId id="415" r:id="rId27"/>
    <p:sldId id="416" r:id="rId28"/>
    <p:sldId id="417" r:id="rId29"/>
    <p:sldId id="418" r:id="rId30"/>
    <p:sldId id="399" r:id="rId31"/>
    <p:sldId id="400" r:id="rId32"/>
    <p:sldId id="404" r:id="rId33"/>
    <p:sldId id="401" r:id="rId34"/>
    <p:sldId id="402" r:id="rId3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F7A"/>
    <a:srgbClr val="369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1" autoAdjust="0"/>
    <p:restoredTop sz="82120" autoAdjust="0"/>
  </p:normalViewPr>
  <p:slideViewPr>
    <p:cSldViewPr snapToGrid="0" snapToObjects="1">
      <p:cViewPr varScale="1">
        <p:scale>
          <a:sx n="61" d="100"/>
          <a:sy n="61" d="100"/>
        </p:scale>
        <p:origin x="1662"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1" Type="http://schemas.openxmlformats.org/officeDocument/2006/relationships/oleObject" Target="Mac%20HD:Users:carolplante:Library:Containers:com.apple.mail:Data:Library:Mail%20Downloads:LSSU_Request_9_2_201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20HD:Users:carolplante:Library:Containers:com.apple.mail:Data:Library:Mail%20Downloads:LSSU_Request_9_2_201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20HD:Users:carolplante:Library:Containers:com.apple.mail:Data:Library:Mail%20Downloads:LSSU_Request_9_2_201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20HD:Users:carolplante:Library:Containers:com.apple.mail:Data:Library:Mail%20Downloads:LSSU_Request_9_2_2014.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Nessie\hsurv\OCME_Data\Data%20brief%20for%20web\Tables_9_17_13.xlsx"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oleObject" Target="Mac%20HD:Users:carolplante:Library:Containers:com.apple.mail:Data:Library:Mail%20Downloads:LSSU_Request_9_2_201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20HD:Users:carolplante:Library:Containers:com.apple.mail:Data:Library:Mail%20Downloads:LSSU_Request_9_2_201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20HD:Users:carolplante:Library:Containers:com.apple.mail:Data:Library:Mail%20Downloads:LSSU_Request_9_2_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US" sz="2000" dirty="0" smtClean="0">
                <a:solidFill>
                  <a:srgbClr val="4E84C4"/>
                </a:solidFill>
              </a:rPr>
              <a:t>Non</a:t>
            </a:r>
            <a:r>
              <a:rPr lang="en-US" sz="2000" dirty="0">
                <a:solidFill>
                  <a:srgbClr val="4E84C4"/>
                </a:solidFill>
              </a:rPr>
              <a:t>-medical use of </a:t>
            </a:r>
            <a:r>
              <a:rPr lang="en-US" sz="2000" dirty="0" smtClean="0">
                <a:solidFill>
                  <a:srgbClr val="4E84C4"/>
                </a:solidFill>
              </a:rPr>
              <a:t>prescription pain relievers</a:t>
            </a:r>
          </a:p>
          <a:p>
            <a:pPr>
              <a:defRPr sz="1100"/>
            </a:pPr>
            <a:r>
              <a:rPr lang="en-US" sz="1200" b="0" dirty="0" smtClean="0"/>
              <a:t>% Vermonters reporting non-medical use in </a:t>
            </a:r>
            <a:r>
              <a:rPr lang="en-US" sz="1200" b="0" dirty="0"/>
              <a:t>the past </a:t>
            </a:r>
            <a:r>
              <a:rPr lang="en-US" sz="1200" b="0" dirty="0" smtClean="0"/>
              <a:t>year,</a:t>
            </a:r>
            <a:r>
              <a:rPr lang="en-US" sz="1200" b="0" baseline="0" dirty="0" smtClean="0"/>
              <a:t> </a:t>
            </a:r>
            <a:r>
              <a:rPr lang="en-US" sz="1200" b="0" dirty="0" smtClean="0"/>
              <a:t>by </a:t>
            </a:r>
            <a:r>
              <a:rPr lang="en-US" sz="1200" b="0" dirty="0"/>
              <a:t>age </a:t>
            </a:r>
            <a:r>
              <a:rPr lang="en-US" sz="1200" b="0" dirty="0" smtClean="0"/>
              <a:t>group</a:t>
            </a:r>
            <a:endParaRPr lang="en-US" sz="1200" b="0" dirty="0"/>
          </a:p>
        </c:rich>
      </c:tx>
      <c:layout/>
      <c:overlay val="0"/>
    </c:title>
    <c:autoTitleDeleted val="0"/>
    <c:plotArea>
      <c:layout/>
      <c:lineChart>
        <c:grouping val="standard"/>
        <c:varyColors val="0"/>
        <c:ser>
          <c:idx val="0"/>
          <c:order val="0"/>
          <c:tx>
            <c:strRef>
              <c:f>Sheet1!$B$1</c:f>
              <c:strCache>
                <c:ptCount val="1"/>
                <c:pt idx="0">
                  <c:v>12-17</c:v>
                </c:pt>
              </c:strCache>
            </c:strRef>
          </c:tx>
          <c:spPr>
            <a:ln>
              <a:solidFill>
                <a:srgbClr val="4E84C4"/>
              </a:solidFill>
            </a:ln>
          </c:spPr>
          <c:marker>
            <c:spPr>
              <a:solidFill>
                <a:srgbClr val="4E84C4"/>
              </a:solidFill>
              <a:ln>
                <a:solidFill>
                  <a:srgbClr val="4E84C4"/>
                </a:solidFill>
              </a:ln>
            </c:spPr>
          </c:marker>
          <c:dLbls>
            <c:dLbl>
              <c:idx val="0"/>
              <c:layout/>
              <c:tx>
                <c:rich>
                  <a:bodyPr/>
                  <a:lstStyle/>
                  <a:p>
                    <a:r>
                      <a:rPr lang="en-US" dirty="0" smtClean="0"/>
                      <a:t>9%</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8%</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7%</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7%</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7%</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t>6%</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dirty="0" smtClean="0"/>
                      <a:t>6%</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dirty="0" smtClean="0"/>
                      <a:t>6%</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dirty="0" smtClean="0"/>
                      <a:t>7%</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dirty="0" smtClean="0"/>
                      <a:t>6%</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2002/3</c:v>
                </c:pt>
                <c:pt idx="1">
                  <c:v>2003/4</c:v>
                </c:pt>
                <c:pt idx="2">
                  <c:v>2004/5</c:v>
                </c:pt>
                <c:pt idx="3">
                  <c:v>2005/6</c:v>
                </c:pt>
                <c:pt idx="4">
                  <c:v>2006/7</c:v>
                </c:pt>
                <c:pt idx="5">
                  <c:v>2007/8</c:v>
                </c:pt>
                <c:pt idx="6">
                  <c:v>2008/9</c:v>
                </c:pt>
                <c:pt idx="7">
                  <c:v>2009/10</c:v>
                </c:pt>
                <c:pt idx="8">
                  <c:v>2010/11</c:v>
                </c:pt>
                <c:pt idx="9">
                  <c:v>2011/12</c:v>
                </c:pt>
              </c:strCache>
            </c:strRef>
          </c:cat>
          <c:val>
            <c:numRef>
              <c:f>Sheet1!$B$2:$B$11</c:f>
              <c:numCache>
                <c:formatCode>General</c:formatCode>
                <c:ptCount val="10"/>
                <c:pt idx="0">
                  <c:v>8.9</c:v>
                </c:pt>
                <c:pt idx="1">
                  <c:v>8.1</c:v>
                </c:pt>
                <c:pt idx="2">
                  <c:v>7.3</c:v>
                </c:pt>
                <c:pt idx="3">
                  <c:v>7.2</c:v>
                </c:pt>
                <c:pt idx="4">
                  <c:v>6.6</c:v>
                </c:pt>
                <c:pt idx="5">
                  <c:v>6.4</c:v>
                </c:pt>
                <c:pt idx="6">
                  <c:v>5.8</c:v>
                </c:pt>
                <c:pt idx="7">
                  <c:v>6</c:v>
                </c:pt>
                <c:pt idx="8" formatCode="0.0">
                  <c:v>6.5</c:v>
                </c:pt>
                <c:pt idx="9">
                  <c:v>5.64</c:v>
                </c:pt>
              </c:numCache>
            </c:numRef>
          </c:val>
          <c:smooth val="0"/>
        </c:ser>
        <c:ser>
          <c:idx val="1"/>
          <c:order val="1"/>
          <c:tx>
            <c:strRef>
              <c:f>Sheet1!$C$1</c:f>
              <c:strCache>
                <c:ptCount val="1"/>
                <c:pt idx="0">
                  <c:v>18-25</c:v>
                </c:pt>
              </c:strCache>
            </c:strRef>
          </c:tx>
          <c:spPr>
            <a:ln>
              <a:solidFill>
                <a:srgbClr val="007934"/>
              </a:solidFill>
            </a:ln>
          </c:spPr>
          <c:marker>
            <c:spPr>
              <a:solidFill>
                <a:srgbClr val="007934"/>
              </a:solidFill>
              <a:ln>
                <a:solidFill>
                  <a:srgbClr val="007934"/>
                </a:solidFill>
              </a:ln>
            </c:spPr>
          </c:marker>
          <c:dLbls>
            <c:dLbl>
              <c:idx val="0"/>
              <c:layout/>
              <c:tx>
                <c:rich>
                  <a:bodyPr/>
                  <a:lstStyle/>
                  <a:p>
                    <a:r>
                      <a:rPr lang="en-US" dirty="0" smtClean="0"/>
                      <a:t>15%</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13%</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13%</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15%</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14%</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t>13%</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dirty="0" smtClean="0"/>
                      <a:t>14%</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dirty="0" smtClean="0"/>
                      <a:t>13%</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dirty="0" smtClean="0"/>
                      <a:t>13%</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dirty="0" smtClean="0"/>
                      <a:t>12%</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2002/3</c:v>
                </c:pt>
                <c:pt idx="1">
                  <c:v>2003/4</c:v>
                </c:pt>
                <c:pt idx="2">
                  <c:v>2004/5</c:v>
                </c:pt>
                <c:pt idx="3">
                  <c:v>2005/6</c:v>
                </c:pt>
                <c:pt idx="4">
                  <c:v>2006/7</c:v>
                </c:pt>
                <c:pt idx="5">
                  <c:v>2007/8</c:v>
                </c:pt>
                <c:pt idx="6">
                  <c:v>2008/9</c:v>
                </c:pt>
                <c:pt idx="7">
                  <c:v>2009/10</c:v>
                </c:pt>
                <c:pt idx="8">
                  <c:v>2010/11</c:v>
                </c:pt>
                <c:pt idx="9">
                  <c:v>2011/12</c:v>
                </c:pt>
              </c:strCache>
            </c:strRef>
          </c:cat>
          <c:val>
            <c:numRef>
              <c:f>Sheet1!$C$2:$C$11</c:f>
              <c:numCache>
                <c:formatCode>General</c:formatCode>
                <c:ptCount val="10"/>
                <c:pt idx="0">
                  <c:v>14.6</c:v>
                </c:pt>
                <c:pt idx="1">
                  <c:v>13.4</c:v>
                </c:pt>
                <c:pt idx="2">
                  <c:v>13.4</c:v>
                </c:pt>
                <c:pt idx="3">
                  <c:v>14.7</c:v>
                </c:pt>
                <c:pt idx="4">
                  <c:v>13.9</c:v>
                </c:pt>
                <c:pt idx="5">
                  <c:v>13.3</c:v>
                </c:pt>
                <c:pt idx="6">
                  <c:v>13.6</c:v>
                </c:pt>
                <c:pt idx="7">
                  <c:v>13.3</c:v>
                </c:pt>
                <c:pt idx="8" formatCode="0.0">
                  <c:v>13</c:v>
                </c:pt>
                <c:pt idx="9">
                  <c:v>12.02</c:v>
                </c:pt>
              </c:numCache>
            </c:numRef>
          </c:val>
          <c:smooth val="0"/>
        </c:ser>
        <c:ser>
          <c:idx val="2"/>
          <c:order val="2"/>
          <c:tx>
            <c:strRef>
              <c:f>Sheet1!$D$1</c:f>
              <c:strCache>
                <c:ptCount val="1"/>
                <c:pt idx="0">
                  <c:v>26+</c:v>
                </c:pt>
              </c:strCache>
            </c:strRef>
          </c:tx>
          <c:spPr>
            <a:ln>
              <a:solidFill>
                <a:schemeClr val="tx1">
                  <a:lumMod val="50000"/>
                  <a:lumOff val="50000"/>
                </a:schemeClr>
              </a:solidFill>
            </a:ln>
          </c:spPr>
          <c:marker>
            <c:spPr>
              <a:solidFill>
                <a:schemeClr val="tx1">
                  <a:lumMod val="50000"/>
                  <a:lumOff val="50000"/>
                </a:schemeClr>
              </a:solidFill>
              <a:ln>
                <a:solidFill>
                  <a:schemeClr val="tx1">
                    <a:lumMod val="50000"/>
                    <a:lumOff val="50000"/>
                  </a:schemeClr>
                </a:solidFill>
              </a:ln>
            </c:spPr>
          </c:marker>
          <c:dLbls>
            <c:dLbl>
              <c:idx val="0"/>
              <c:layout/>
              <c:tx>
                <c:rich>
                  <a:bodyPr/>
                  <a:lstStyle/>
                  <a:p>
                    <a:r>
                      <a:rPr lang="en-US" dirty="0" smtClean="0"/>
                      <a:t>3%</a:t>
                    </a:r>
                    <a:endParaRPr lang="en-US" dirty="0"/>
                  </a:p>
                </c:rich>
              </c:tx>
              <c:dLblPos val="b"/>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3%</a:t>
                    </a:r>
                    <a:endParaRPr lang="en-US" dirty="0"/>
                  </a:p>
                </c:rich>
              </c:tx>
              <c:dLblPos val="b"/>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3%</a:t>
                    </a:r>
                    <a:endParaRPr lang="en-US" dirty="0"/>
                  </a:p>
                </c:rich>
              </c:tx>
              <c:dLblPos val="b"/>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3%</a:t>
                    </a:r>
                    <a:endParaRPr lang="en-US" dirty="0"/>
                  </a:p>
                </c:rich>
              </c:tx>
              <c:dLblPos val="b"/>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3%</a:t>
                    </a:r>
                    <a:endParaRPr lang="en-US" dirty="0"/>
                  </a:p>
                </c:rich>
              </c:tx>
              <c:dLblPos val="b"/>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t>3%</a:t>
                    </a:r>
                    <a:endParaRPr lang="en-US" dirty="0"/>
                  </a:p>
                </c:rich>
              </c:tx>
              <c:dLblPos val="b"/>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dirty="0" smtClean="0"/>
                      <a:t>3%</a:t>
                    </a:r>
                    <a:endParaRPr lang="en-US" dirty="0"/>
                  </a:p>
                </c:rich>
              </c:tx>
              <c:dLblPos val="b"/>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dirty="0" smtClean="0"/>
                      <a:t>3%</a:t>
                    </a:r>
                    <a:endParaRPr lang="en-US" dirty="0"/>
                  </a:p>
                </c:rich>
              </c:tx>
              <c:dLblPos val="b"/>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dirty="0" smtClean="0"/>
                      <a:t>4%</a:t>
                    </a:r>
                    <a:endParaRPr lang="en-US" dirty="0"/>
                  </a:p>
                </c:rich>
              </c:tx>
              <c:dLblPos val="b"/>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dirty="0" smtClean="0"/>
                      <a:t>3%</a:t>
                    </a:r>
                    <a:endParaRPr lang="en-US" dirty="0"/>
                  </a:p>
                </c:rich>
              </c:tx>
              <c:dLblPos val="b"/>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2002/3</c:v>
                </c:pt>
                <c:pt idx="1">
                  <c:v>2003/4</c:v>
                </c:pt>
                <c:pt idx="2">
                  <c:v>2004/5</c:v>
                </c:pt>
                <c:pt idx="3">
                  <c:v>2005/6</c:v>
                </c:pt>
                <c:pt idx="4">
                  <c:v>2006/7</c:v>
                </c:pt>
                <c:pt idx="5">
                  <c:v>2007/8</c:v>
                </c:pt>
                <c:pt idx="6">
                  <c:v>2008/9</c:v>
                </c:pt>
                <c:pt idx="7">
                  <c:v>2009/10</c:v>
                </c:pt>
                <c:pt idx="8">
                  <c:v>2010/11</c:v>
                </c:pt>
                <c:pt idx="9">
                  <c:v>2011/12</c:v>
                </c:pt>
              </c:strCache>
            </c:strRef>
          </c:cat>
          <c:val>
            <c:numRef>
              <c:f>Sheet1!$D$2:$D$11</c:f>
              <c:numCache>
                <c:formatCode>General</c:formatCode>
                <c:ptCount val="10"/>
                <c:pt idx="0">
                  <c:v>3.3</c:v>
                </c:pt>
                <c:pt idx="1">
                  <c:v>3.1</c:v>
                </c:pt>
                <c:pt idx="2">
                  <c:v>3.1</c:v>
                </c:pt>
                <c:pt idx="3">
                  <c:v>3.2</c:v>
                </c:pt>
                <c:pt idx="4">
                  <c:v>3</c:v>
                </c:pt>
                <c:pt idx="5">
                  <c:v>3.1</c:v>
                </c:pt>
                <c:pt idx="6">
                  <c:v>3</c:v>
                </c:pt>
                <c:pt idx="7">
                  <c:v>3.3</c:v>
                </c:pt>
                <c:pt idx="8" formatCode="0.0">
                  <c:v>3.6</c:v>
                </c:pt>
                <c:pt idx="9">
                  <c:v>3.26</c:v>
                </c:pt>
              </c:numCache>
            </c:numRef>
          </c:val>
          <c:smooth val="0"/>
        </c:ser>
        <c:dLbls>
          <c:showLegendKey val="0"/>
          <c:showVal val="1"/>
          <c:showCatName val="0"/>
          <c:showSerName val="0"/>
          <c:showPercent val="0"/>
          <c:showBubbleSize val="0"/>
        </c:dLbls>
        <c:marker val="1"/>
        <c:smooth val="0"/>
        <c:axId val="419005072"/>
        <c:axId val="419005464"/>
      </c:lineChart>
      <c:catAx>
        <c:axId val="419005072"/>
        <c:scaling>
          <c:orientation val="minMax"/>
        </c:scaling>
        <c:delete val="0"/>
        <c:axPos val="b"/>
        <c:numFmt formatCode="General" sourceLinked="0"/>
        <c:majorTickMark val="out"/>
        <c:minorTickMark val="none"/>
        <c:tickLblPos val="nextTo"/>
        <c:crossAx val="419005464"/>
        <c:crosses val="autoZero"/>
        <c:auto val="1"/>
        <c:lblAlgn val="ctr"/>
        <c:lblOffset val="100"/>
        <c:noMultiLvlLbl val="0"/>
      </c:catAx>
      <c:valAx>
        <c:axId val="419005464"/>
        <c:scaling>
          <c:orientation val="minMax"/>
          <c:max val="25"/>
          <c:min val="0"/>
        </c:scaling>
        <c:delete val="0"/>
        <c:axPos val="l"/>
        <c:numFmt formatCode="General" sourceLinked="1"/>
        <c:majorTickMark val="out"/>
        <c:minorTickMark val="none"/>
        <c:tickLblPos val="nextTo"/>
        <c:crossAx val="419005072"/>
        <c:crosses val="autoZero"/>
        <c:crossBetween val="between"/>
      </c:valAx>
    </c:plotArea>
    <c:legend>
      <c:legendPos val="t"/>
      <c:layout/>
      <c:overlay val="0"/>
    </c:legend>
    <c:plotVisOnly val="1"/>
    <c:dispBlanksAs val="gap"/>
    <c:showDLblsOverMax val="0"/>
  </c:chart>
  <c:spPr>
    <a:ln>
      <a:solidFill>
        <a:schemeClr val="tx1"/>
      </a:solidFill>
    </a:ln>
  </c:spPr>
  <c:txPr>
    <a:bodyPr/>
    <a:lstStyle/>
    <a:p>
      <a:pPr>
        <a:defRPr sz="11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t>Percent of students who think people their age risk harming themselves if they smoke a </a:t>
            </a:r>
          </a:p>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t>pack of cigarettes a day </a:t>
            </a:r>
            <a:endParaRPr lang="en-US"/>
          </a:p>
        </c:rich>
      </c:tx>
      <c:layout/>
      <c:overlay val="0"/>
      <c:spPr>
        <a:noFill/>
        <a:ln>
          <a:noFill/>
        </a:ln>
        <a:effectLst/>
      </c:spPr>
    </c:title>
    <c:autoTitleDeleted val="0"/>
    <c:plotArea>
      <c:layout/>
      <c:lineChart>
        <c:grouping val="standard"/>
        <c:varyColors val="0"/>
        <c:ser>
          <c:idx val="0"/>
          <c:order val="0"/>
          <c:tx>
            <c:strRef>
              <c:f>'Risk Cigs'!$B$6</c:f>
              <c:strCache>
                <c:ptCount val="1"/>
                <c:pt idx="0">
                  <c:v>LNSU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'Risk Cigs'!$C$4:$E$5</c:f>
              <c:strCache>
                <c:ptCount val="3"/>
                <c:pt idx="0">
                  <c:v>2009</c:v>
                </c:pt>
                <c:pt idx="1">
                  <c:v>2011</c:v>
                </c:pt>
                <c:pt idx="2">
                  <c:v>2013</c:v>
                </c:pt>
              </c:strCache>
            </c:strRef>
          </c:cat>
          <c:val>
            <c:numRef>
              <c:f>'Risk Cigs'!$C$6:$E$6</c:f>
              <c:numCache>
                <c:formatCode>General</c:formatCode>
                <c:ptCount val="3"/>
                <c:pt idx="0">
                  <c:v>63</c:v>
                </c:pt>
                <c:pt idx="1">
                  <c:v>49</c:v>
                </c:pt>
                <c:pt idx="2">
                  <c:v>58</c:v>
                </c:pt>
              </c:numCache>
            </c:numRef>
          </c:val>
          <c:smooth val="0"/>
        </c:ser>
        <c:ser>
          <c:idx val="1"/>
          <c:order val="1"/>
          <c:tx>
            <c:strRef>
              <c:f>'Risk Cigs'!$B$7</c:f>
              <c:strCache>
                <c:ptCount val="1"/>
                <c:pt idx="0">
                  <c:v>LSSU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'Risk Cigs'!$C$4:$E$5</c:f>
              <c:strCache>
                <c:ptCount val="3"/>
                <c:pt idx="0">
                  <c:v>2009</c:v>
                </c:pt>
                <c:pt idx="1">
                  <c:v>2011</c:v>
                </c:pt>
                <c:pt idx="2">
                  <c:v>2013</c:v>
                </c:pt>
              </c:strCache>
            </c:strRef>
          </c:cat>
          <c:val>
            <c:numRef>
              <c:f>'Risk Cigs'!$C$7:$E$7</c:f>
              <c:numCache>
                <c:formatCode>General</c:formatCode>
                <c:ptCount val="3"/>
                <c:pt idx="0">
                  <c:v>69</c:v>
                </c:pt>
                <c:pt idx="1">
                  <c:v>59</c:v>
                </c:pt>
                <c:pt idx="2">
                  <c:v>61</c:v>
                </c:pt>
              </c:numCache>
            </c:numRef>
          </c:val>
          <c:smooth val="0"/>
        </c:ser>
        <c:ser>
          <c:idx val="2"/>
          <c:order val="2"/>
          <c:tx>
            <c:strRef>
              <c:f>'Risk Cigs'!$B$8</c:f>
              <c:strCache>
                <c:ptCount val="1"/>
                <c:pt idx="0">
                  <c:v>OSSU</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'Risk Cigs'!$C$4:$E$5</c:f>
              <c:strCache>
                <c:ptCount val="3"/>
                <c:pt idx="0">
                  <c:v>2009</c:v>
                </c:pt>
                <c:pt idx="1">
                  <c:v>2011</c:v>
                </c:pt>
                <c:pt idx="2">
                  <c:v>2013</c:v>
                </c:pt>
              </c:strCache>
            </c:strRef>
          </c:cat>
          <c:val>
            <c:numRef>
              <c:f>'Risk Cigs'!$C$8:$E$8</c:f>
              <c:numCache>
                <c:formatCode>General</c:formatCode>
                <c:ptCount val="3"/>
                <c:pt idx="0">
                  <c:v>58</c:v>
                </c:pt>
                <c:pt idx="1">
                  <c:v>57</c:v>
                </c:pt>
                <c:pt idx="2">
                  <c:v>58</c:v>
                </c:pt>
              </c:numCache>
            </c:numRef>
          </c:val>
          <c:smooth val="0"/>
        </c:ser>
        <c:ser>
          <c:idx val="3"/>
          <c:order val="3"/>
          <c:tx>
            <c:strRef>
              <c:f>'Risk Cigs'!$B$9</c:f>
              <c:strCache>
                <c:ptCount val="1"/>
                <c:pt idx="0">
                  <c:v>VT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'Risk Cigs'!$C$4:$E$5</c:f>
              <c:strCache>
                <c:ptCount val="3"/>
                <c:pt idx="0">
                  <c:v>2009</c:v>
                </c:pt>
                <c:pt idx="1">
                  <c:v>2011</c:v>
                </c:pt>
                <c:pt idx="2">
                  <c:v>2013</c:v>
                </c:pt>
              </c:strCache>
            </c:strRef>
          </c:cat>
          <c:val>
            <c:numRef>
              <c:f>'Risk Cigs'!$C$9:$E$9</c:f>
              <c:numCache>
                <c:formatCode>General</c:formatCode>
                <c:ptCount val="3"/>
                <c:pt idx="0">
                  <c:v>67</c:v>
                </c:pt>
                <c:pt idx="1">
                  <c:v>59</c:v>
                </c:pt>
                <c:pt idx="2">
                  <c:v>63</c:v>
                </c:pt>
              </c:numCache>
            </c:numRef>
          </c:val>
          <c:smooth val="0"/>
        </c:ser>
        <c:dLbls>
          <c:showLegendKey val="0"/>
          <c:showVal val="0"/>
          <c:showCatName val="0"/>
          <c:showSerName val="0"/>
          <c:showPercent val="0"/>
          <c:showBubbleSize val="0"/>
        </c:dLbls>
        <c:marker val="1"/>
        <c:smooth val="0"/>
        <c:axId val="419308208"/>
        <c:axId val="419308992"/>
      </c:lineChart>
      <c:catAx>
        <c:axId val="41930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308992"/>
        <c:crosses val="autoZero"/>
        <c:auto val="1"/>
        <c:lblAlgn val="ctr"/>
        <c:lblOffset val="100"/>
        <c:noMultiLvlLbl val="0"/>
      </c:catAx>
      <c:valAx>
        <c:axId val="419308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308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t>Percent of students who think their parents think it is wrong or very wrong for them to drink alcohol </a:t>
            </a:r>
            <a:endParaRPr lang="en-US"/>
          </a:p>
        </c:rich>
      </c:tx>
      <c:layout/>
      <c:overlay val="0"/>
      <c:spPr>
        <a:noFill/>
        <a:ln>
          <a:noFill/>
        </a:ln>
        <a:effectLst/>
      </c:spPr>
    </c:title>
    <c:autoTitleDeleted val="0"/>
    <c:plotArea>
      <c:layout/>
      <c:lineChart>
        <c:grouping val="standard"/>
        <c:varyColors val="0"/>
        <c:ser>
          <c:idx val="0"/>
          <c:order val="0"/>
          <c:tx>
            <c:strRef>
              <c:f>'Parent Alc'!$B$6</c:f>
              <c:strCache>
                <c:ptCount val="1"/>
                <c:pt idx="0">
                  <c:v>LNSU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'Parent Alc'!$C$4:$E$5</c:f>
              <c:strCache>
                <c:ptCount val="3"/>
                <c:pt idx="0">
                  <c:v>2009</c:v>
                </c:pt>
                <c:pt idx="1">
                  <c:v>2011</c:v>
                </c:pt>
                <c:pt idx="2">
                  <c:v>2013</c:v>
                </c:pt>
              </c:strCache>
            </c:strRef>
          </c:cat>
          <c:val>
            <c:numRef>
              <c:f>'Parent Alc'!$C$6:$E$6</c:f>
              <c:numCache>
                <c:formatCode>General</c:formatCode>
                <c:ptCount val="3"/>
                <c:pt idx="0">
                  <c:v>73</c:v>
                </c:pt>
                <c:pt idx="1">
                  <c:v>75</c:v>
                </c:pt>
                <c:pt idx="2">
                  <c:v>71</c:v>
                </c:pt>
              </c:numCache>
            </c:numRef>
          </c:val>
          <c:smooth val="0"/>
        </c:ser>
        <c:ser>
          <c:idx val="1"/>
          <c:order val="1"/>
          <c:tx>
            <c:strRef>
              <c:f>'Parent Alc'!$B$7</c:f>
              <c:strCache>
                <c:ptCount val="1"/>
                <c:pt idx="0">
                  <c:v>LSSU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'Parent Alc'!$C$4:$E$5</c:f>
              <c:strCache>
                <c:ptCount val="3"/>
                <c:pt idx="0">
                  <c:v>2009</c:v>
                </c:pt>
                <c:pt idx="1">
                  <c:v>2011</c:v>
                </c:pt>
                <c:pt idx="2">
                  <c:v>2013</c:v>
                </c:pt>
              </c:strCache>
            </c:strRef>
          </c:cat>
          <c:val>
            <c:numRef>
              <c:f>'Parent Alc'!$C$7:$E$7</c:f>
              <c:numCache>
                <c:formatCode>General</c:formatCode>
                <c:ptCount val="3"/>
                <c:pt idx="0">
                  <c:v>69</c:v>
                </c:pt>
                <c:pt idx="1">
                  <c:v>67</c:v>
                </c:pt>
                <c:pt idx="2">
                  <c:v>70</c:v>
                </c:pt>
              </c:numCache>
            </c:numRef>
          </c:val>
          <c:smooth val="0"/>
        </c:ser>
        <c:ser>
          <c:idx val="2"/>
          <c:order val="2"/>
          <c:tx>
            <c:strRef>
              <c:f>'Parent Alc'!$B$8</c:f>
              <c:strCache>
                <c:ptCount val="1"/>
                <c:pt idx="0">
                  <c:v>OSSU</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'Parent Alc'!$C$4:$E$5</c:f>
              <c:strCache>
                <c:ptCount val="3"/>
                <c:pt idx="0">
                  <c:v>2009</c:v>
                </c:pt>
                <c:pt idx="1">
                  <c:v>2011</c:v>
                </c:pt>
                <c:pt idx="2">
                  <c:v>2013</c:v>
                </c:pt>
              </c:strCache>
            </c:strRef>
          </c:cat>
          <c:val>
            <c:numRef>
              <c:f>'Parent Alc'!$C$8:$E$8</c:f>
              <c:numCache>
                <c:formatCode>General</c:formatCode>
                <c:ptCount val="3"/>
                <c:pt idx="0">
                  <c:v>70</c:v>
                </c:pt>
                <c:pt idx="1">
                  <c:v>67</c:v>
                </c:pt>
                <c:pt idx="2">
                  <c:v>69</c:v>
                </c:pt>
              </c:numCache>
            </c:numRef>
          </c:val>
          <c:smooth val="0"/>
        </c:ser>
        <c:ser>
          <c:idx val="3"/>
          <c:order val="3"/>
          <c:tx>
            <c:strRef>
              <c:f>'Parent Alc'!$B$9</c:f>
              <c:strCache>
                <c:ptCount val="1"/>
                <c:pt idx="0">
                  <c:v>VT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'Parent Alc'!$C$4:$E$5</c:f>
              <c:strCache>
                <c:ptCount val="3"/>
                <c:pt idx="0">
                  <c:v>2009</c:v>
                </c:pt>
                <c:pt idx="1">
                  <c:v>2011</c:v>
                </c:pt>
                <c:pt idx="2">
                  <c:v>2013</c:v>
                </c:pt>
              </c:strCache>
            </c:strRef>
          </c:cat>
          <c:val>
            <c:numRef>
              <c:f>'Parent Alc'!$C$9:$E$9</c:f>
              <c:numCache>
                <c:formatCode>General</c:formatCode>
                <c:ptCount val="3"/>
                <c:pt idx="0">
                  <c:v>77</c:v>
                </c:pt>
                <c:pt idx="1">
                  <c:v>74</c:v>
                </c:pt>
                <c:pt idx="2">
                  <c:v>74</c:v>
                </c:pt>
              </c:numCache>
            </c:numRef>
          </c:val>
          <c:smooth val="0"/>
        </c:ser>
        <c:dLbls>
          <c:showLegendKey val="0"/>
          <c:showVal val="0"/>
          <c:showCatName val="0"/>
          <c:showSerName val="0"/>
          <c:showPercent val="0"/>
          <c:showBubbleSize val="0"/>
        </c:dLbls>
        <c:marker val="1"/>
        <c:smooth val="0"/>
        <c:axId val="419309384"/>
        <c:axId val="419307816"/>
      </c:lineChart>
      <c:catAx>
        <c:axId val="419309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307816"/>
        <c:crosses val="autoZero"/>
        <c:auto val="1"/>
        <c:lblAlgn val="ctr"/>
        <c:lblOffset val="100"/>
        <c:noMultiLvlLbl val="0"/>
      </c:catAx>
      <c:valAx>
        <c:axId val="4193078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309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t>Percent of students who think their parents think it is wrong or very wrong for them to </a:t>
            </a:r>
          </a:p>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t>smoke marijuana </a:t>
            </a:r>
            <a:endParaRPr lang="en-US"/>
          </a:p>
        </c:rich>
      </c:tx>
      <c:layout/>
      <c:overlay val="0"/>
      <c:spPr>
        <a:noFill/>
        <a:ln>
          <a:noFill/>
        </a:ln>
        <a:effectLst/>
      </c:spPr>
    </c:title>
    <c:autoTitleDeleted val="0"/>
    <c:plotArea>
      <c:layout/>
      <c:lineChart>
        <c:grouping val="standard"/>
        <c:varyColors val="0"/>
        <c:ser>
          <c:idx val="0"/>
          <c:order val="0"/>
          <c:tx>
            <c:strRef>
              <c:f>'Parent MJ'!$B$6</c:f>
              <c:strCache>
                <c:ptCount val="1"/>
                <c:pt idx="0">
                  <c:v>LNSU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'Parent MJ'!$C$4:$E$5</c:f>
              <c:strCache>
                <c:ptCount val="3"/>
                <c:pt idx="0">
                  <c:v>2009</c:v>
                </c:pt>
                <c:pt idx="1">
                  <c:v>2011</c:v>
                </c:pt>
                <c:pt idx="2">
                  <c:v>2013</c:v>
                </c:pt>
              </c:strCache>
            </c:strRef>
          </c:cat>
          <c:val>
            <c:numRef>
              <c:f>'Parent MJ'!$C$6:$E$6</c:f>
              <c:numCache>
                <c:formatCode>General</c:formatCode>
                <c:ptCount val="3"/>
                <c:pt idx="0">
                  <c:v>84</c:v>
                </c:pt>
                <c:pt idx="1">
                  <c:v>87</c:v>
                </c:pt>
                <c:pt idx="2">
                  <c:v>77</c:v>
                </c:pt>
              </c:numCache>
            </c:numRef>
          </c:val>
          <c:smooth val="0"/>
        </c:ser>
        <c:ser>
          <c:idx val="1"/>
          <c:order val="1"/>
          <c:tx>
            <c:strRef>
              <c:f>'Parent MJ'!$B$7</c:f>
              <c:strCache>
                <c:ptCount val="1"/>
                <c:pt idx="0">
                  <c:v>LSSU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'Parent MJ'!$C$4:$E$5</c:f>
              <c:strCache>
                <c:ptCount val="3"/>
                <c:pt idx="0">
                  <c:v>2009</c:v>
                </c:pt>
                <c:pt idx="1">
                  <c:v>2011</c:v>
                </c:pt>
                <c:pt idx="2">
                  <c:v>2013</c:v>
                </c:pt>
              </c:strCache>
            </c:strRef>
          </c:cat>
          <c:val>
            <c:numRef>
              <c:f>'Parent MJ'!$C$7:$E$7</c:f>
              <c:numCache>
                <c:formatCode>General</c:formatCode>
                <c:ptCount val="3"/>
                <c:pt idx="0">
                  <c:v>85</c:v>
                </c:pt>
                <c:pt idx="1">
                  <c:v>83</c:v>
                </c:pt>
                <c:pt idx="2">
                  <c:v>81</c:v>
                </c:pt>
              </c:numCache>
            </c:numRef>
          </c:val>
          <c:smooth val="0"/>
        </c:ser>
        <c:ser>
          <c:idx val="2"/>
          <c:order val="2"/>
          <c:tx>
            <c:strRef>
              <c:f>'Parent MJ'!$B$8</c:f>
              <c:strCache>
                <c:ptCount val="1"/>
                <c:pt idx="0">
                  <c:v>OSSU</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'Parent MJ'!$C$4:$E$5</c:f>
              <c:strCache>
                <c:ptCount val="3"/>
                <c:pt idx="0">
                  <c:v>2009</c:v>
                </c:pt>
                <c:pt idx="1">
                  <c:v>2011</c:v>
                </c:pt>
                <c:pt idx="2">
                  <c:v>2013</c:v>
                </c:pt>
              </c:strCache>
            </c:strRef>
          </c:cat>
          <c:val>
            <c:numRef>
              <c:f>'Parent MJ'!$C$8:$E$8</c:f>
              <c:numCache>
                <c:formatCode>General</c:formatCode>
                <c:ptCount val="3"/>
                <c:pt idx="0">
                  <c:v>82</c:v>
                </c:pt>
                <c:pt idx="1">
                  <c:v>80</c:v>
                </c:pt>
                <c:pt idx="2">
                  <c:v>80</c:v>
                </c:pt>
              </c:numCache>
            </c:numRef>
          </c:val>
          <c:smooth val="0"/>
        </c:ser>
        <c:ser>
          <c:idx val="3"/>
          <c:order val="3"/>
          <c:tx>
            <c:strRef>
              <c:f>'Parent MJ'!$B$9</c:f>
              <c:strCache>
                <c:ptCount val="1"/>
                <c:pt idx="0">
                  <c:v>VT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'Parent MJ'!$C$4:$E$5</c:f>
              <c:strCache>
                <c:ptCount val="3"/>
                <c:pt idx="0">
                  <c:v>2009</c:v>
                </c:pt>
                <c:pt idx="1">
                  <c:v>2011</c:v>
                </c:pt>
                <c:pt idx="2">
                  <c:v>2013</c:v>
                </c:pt>
              </c:strCache>
            </c:strRef>
          </c:cat>
          <c:val>
            <c:numRef>
              <c:f>'Parent MJ'!$C$9:$E$9</c:f>
              <c:numCache>
                <c:formatCode>General</c:formatCode>
                <c:ptCount val="3"/>
                <c:pt idx="0">
                  <c:v>87</c:v>
                </c:pt>
                <c:pt idx="1">
                  <c:v>84</c:v>
                </c:pt>
                <c:pt idx="2">
                  <c:v>82</c:v>
                </c:pt>
              </c:numCache>
            </c:numRef>
          </c:val>
          <c:smooth val="0"/>
        </c:ser>
        <c:dLbls>
          <c:showLegendKey val="0"/>
          <c:showVal val="0"/>
          <c:showCatName val="0"/>
          <c:showSerName val="0"/>
          <c:showPercent val="0"/>
          <c:showBubbleSize val="0"/>
        </c:dLbls>
        <c:marker val="1"/>
        <c:smooth val="0"/>
        <c:axId val="420673352"/>
        <c:axId val="419729232"/>
      </c:lineChart>
      <c:catAx>
        <c:axId val="42067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729232"/>
        <c:crosses val="autoZero"/>
        <c:auto val="1"/>
        <c:lblAlgn val="ctr"/>
        <c:lblOffset val="100"/>
        <c:noMultiLvlLbl val="0"/>
      </c:catAx>
      <c:valAx>
        <c:axId val="41972923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73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t>Percent of students who think their parents think it is wrong or very wrong for them to </a:t>
            </a:r>
          </a:p>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t>smoke cigarettes </a:t>
            </a:r>
            <a:endParaRPr lang="en-US"/>
          </a:p>
        </c:rich>
      </c:tx>
      <c:layout/>
      <c:overlay val="0"/>
      <c:spPr>
        <a:noFill/>
        <a:ln>
          <a:noFill/>
        </a:ln>
        <a:effectLst/>
      </c:spPr>
    </c:title>
    <c:autoTitleDeleted val="0"/>
    <c:plotArea>
      <c:layout/>
      <c:lineChart>
        <c:grouping val="standard"/>
        <c:varyColors val="0"/>
        <c:ser>
          <c:idx val="0"/>
          <c:order val="0"/>
          <c:tx>
            <c:strRef>
              <c:f>'Parent Cigs'!$B$5</c:f>
              <c:strCache>
                <c:ptCount val="1"/>
                <c:pt idx="0">
                  <c:v>LNSU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'Parent Cigs'!$C$3:$E$4</c:f>
              <c:strCache>
                <c:ptCount val="3"/>
                <c:pt idx="0">
                  <c:v>2009</c:v>
                </c:pt>
                <c:pt idx="1">
                  <c:v>2011</c:v>
                </c:pt>
                <c:pt idx="2">
                  <c:v>2013</c:v>
                </c:pt>
              </c:strCache>
            </c:strRef>
          </c:cat>
          <c:val>
            <c:numRef>
              <c:f>'Parent Cigs'!$C$5:$E$5</c:f>
              <c:numCache>
                <c:formatCode>General</c:formatCode>
                <c:ptCount val="3"/>
                <c:pt idx="0">
                  <c:v>88</c:v>
                </c:pt>
                <c:pt idx="1">
                  <c:v>84</c:v>
                </c:pt>
                <c:pt idx="2">
                  <c:v>88</c:v>
                </c:pt>
              </c:numCache>
            </c:numRef>
          </c:val>
          <c:smooth val="0"/>
        </c:ser>
        <c:ser>
          <c:idx val="1"/>
          <c:order val="1"/>
          <c:tx>
            <c:strRef>
              <c:f>'Parent Cigs'!$B$6</c:f>
              <c:strCache>
                <c:ptCount val="1"/>
                <c:pt idx="0">
                  <c:v>LSSU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'Parent Cigs'!$C$3:$E$4</c:f>
              <c:strCache>
                <c:ptCount val="3"/>
                <c:pt idx="0">
                  <c:v>2009</c:v>
                </c:pt>
                <c:pt idx="1">
                  <c:v>2011</c:v>
                </c:pt>
                <c:pt idx="2">
                  <c:v>2013</c:v>
                </c:pt>
              </c:strCache>
            </c:strRef>
          </c:cat>
          <c:val>
            <c:numRef>
              <c:f>'Parent Cigs'!$C$6:$E$6</c:f>
              <c:numCache>
                <c:formatCode>General</c:formatCode>
                <c:ptCount val="3"/>
                <c:pt idx="0">
                  <c:v>90</c:v>
                </c:pt>
                <c:pt idx="1">
                  <c:v>90</c:v>
                </c:pt>
                <c:pt idx="2">
                  <c:v>90</c:v>
                </c:pt>
              </c:numCache>
            </c:numRef>
          </c:val>
          <c:smooth val="0"/>
        </c:ser>
        <c:ser>
          <c:idx val="2"/>
          <c:order val="2"/>
          <c:tx>
            <c:strRef>
              <c:f>'Parent Cigs'!$B$7</c:f>
              <c:strCache>
                <c:ptCount val="1"/>
                <c:pt idx="0">
                  <c:v>OSSU</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'Parent Cigs'!$C$3:$E$4</c:f>
              <c:strCache>
                <c:ptCount val="3"/>
                <c:pt idx="0">
                  <c:v>2009</c:v>
                </c:pt>
                <c:pt idx="1">
                  <c:v>2011</c:v>
                </c:pt>
                <c:pt idx="2">
                  <c:v>2013</c:v>
                </c:pt>
              </c:strCache>
            </c:strRef>
          </c:cat>
          <c:val>
            <c:numRef>
              <c:f>'Parent Cigs'!$C$7:$E$7</c:f>
              <c:numCache>
                <c:formatCode>General</c:formatCode>
                <c:ptCount val="3"/>
                <c:pt idx="0">
                  <c:v>86</c:v>
                </c:pt>
                <c:pt idx="1">
                  <c:v>87</c:v>
                </c:pt>
                <c:pt idx="2">
                  <c:v>87</c:v>
                </c:pt>
              </c:numCache>
            </c:numRef>
          </c:val>
          <c:smooth val="0"/>
        </c:ser>
        <c:ser>
          <c:idx val="3"/>
          <c:order val="3"/>
          <c:tx>
            <c:strRef>
              <c:f>'Parent Cigs'!$B$8</c:f>
              <c:strCache>
                <c:ptCount val="1"/>
                <c:pt idx="0">
                  <c:v>VT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'Parent Cigs'!$C$3:$E$4</c:f>
              <c:strCache>
                <c:ptCount val="3"/>
                <c:pt idx="0">
                  <c:v>2009</c:v>
                </c:pt>
                <c:pt idx="1">
                  <c:v>2011</c:v>
                </c:pt>
                <c:pt idx="2">
                  <c:v>2013</c:v>
                </c:pt>
              </c:strCache>
            </c:strRef>
          </c:cat>
          <c:val>
            <c:numRef>
              <c:f>'Parent Cigs'!$C$8:$E$8</c:f>
              <c:numCache>
                <c:formatCode>General</c:formatCode>
                <c:ptCount val="3"/>
                <c:pt idx="0">
                  <c:v>90</c:v>
                </c:pt>
                <c:pt idx="1">
                  <c:v>91</c:v>
                </c:pt>
                <c:pt idx="2">
                  <c:v>90</c:v>
                </c:pt>
              </c:numCache>
            </c:numRef>
          </c:val>
          <c:smooth val="0"/>
        </c:ser>
        <c:dLbls>
          <c:showLegendKey val="0"/>
          <c:showVal val="0"/>
          <c:showCatName val="0"/>
          <c:showSerName val="0"/>
          <c:showPercent val="0"/>
          <c:showBubbleSize val="0"/>
        </c:dLbls>
        <c:marker val="1"/>
        <c:smooth val="0"/>
        <c:axId val="422043312"/>
        <c:axId val="422046840"/>
      </c:lineChart>
      <c:catAx>
        <c:axId val="42204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046840"/>
        <c:crosses val="autoZero"/>
        <c:auto val="1"/>
        <c:lblAlgn val="ctr"/>
        <c:lblOffset val="100"/>
        <c:noMultiLvlLbl val="0"/>
      </c:catAx>
      <c:valAx>
        <c:axId val="42204684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043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US" sz="2000" dirty="0" smtClean="0">
                <a:solidFill>
                  <a:srgbClr val="007934"/>
                </a:solidFill>
              </a:rPr>
              <a:t>Drug-related deaths involving an opioid</a:t>
            </a:r>
          </a:p>
          <a:p>
            <a:pPr>
              <a:defRPr sz="1100"/>
            </a:pPr>
            <a:r>
              <a:rPr lang="en-US" sz="1200" b="0" dirty="0" smtClean="0"/>
              <a:t>Total # by drug type, January 1, 2004 - December 31, 2013</a:t>
            </a:r>
            <a:endParaRPr lang="en-US" sz="1200" b="0" dirty="0"/>
          </a:p>
        </c:rich>
      </c:tx>
      <c:layout/>
      <c:overlay val="0"/>
    </c:title>
    <c:autoTitleDeleted val="0"/>
    <c:plotArea>
      <c:layout/>
      <c:lineChart>
        <c:grouping val="standard"/>
        <c:varyColors val="0"/>
        <c:ser>
          <c:idx val="0"/>
          <c:order val="0"/>
          <c:tx>
            <c:strRef>
              <c:f>Opioids!$E$4</c:f>
              <c:strCache>
                <c:ptCount val="1"/>
                <c:pt idx="0">
                  <c:v>Rx Opioid</c:v>
                </c:pt>
              </c:strCache>
            </c:strRef>
          </c:tx>
          <c:spPr>
            <a:ln>
              <a:solidFill>
                <a:sysClr val="windowText" lastClr="000000"/>
              </a:solidFill>
            </a:ln>
          </c:spPr>
          <c:marker>
            <c:spPr>
              <a:solidFill>
                <a:schemeClr val="tx1"/>
              </a:solidFill>
              <a:ln>
                <a:solidFill>
                  <a:sysClr val="windowText" lastClr="000000"/>
                </a:solidFill>
              </a:ln>
            </c:spPr>
          </c:marker>
          <c:dLbls>
            <c:dLbl>
              <c:idx val="0"/>
              <c:layout>
                <c:manualLayout>
                  <c:x val="-3.5508474576271203E-2"/>
                  <c:y val="5.28691413573302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0472222222222298E-2"/>
                  <c:y val="4.21412948381452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Opioids!$F$3:$O$3</c:f>
              <c:numCache>
                <c:formatCode>General</c:formatCode>
                <c:ptCount val="10"/>
                <c:pt idx="0">
                  <c:v>2004</c:v>
                </c:pt>
                <c:pt idx="1">
                  <c:v>2005</c:v>
                </c:pt>
                <c:pt idx="2">
                  <c:v>2006</c:v>
                </c:pt>
                <c:pt idx="3">
                  <c:v>2007</c:v>
                </c:pt>
                <c:pt idx="4">
                  <c:v>2008</c:v>
                </c:pt>
                <c:pt idx="5">
                  <c:v>2009</c:v>
                </c:pt>
                <c:pt idx="6">
                  <c:v>2010</c:v>
                </c:pt>
                <c:pt idx="7">
                  <c:v>2011</c:v>
                </c:pt>
                <c:pt idx="8">
                  <c:v>2012</c:v>
                </c:pt>
                <c:pt idx="9" formatCode="0">
                  <c:v>2013</c:v>
                </c:pt>
              </c:numCache>
            </c:numRef>
          </c:cat>
          <c:val>
            <c:numRef>
              <c:f>Opioids!$F$4:$O$4</c:f>
              <c:numCache>
                <c:formatCode>General</c:formatCode>
                <c:ptCount val="10"/>
                <c:pt idx="0">
                  <c:v>31</c:v>
                </c:pt>
                <c:pt idx="1">
                  <c:v>44</c:v>
                </c:pt>
                <c:pt idx="2">
                  <c:v>55</c:v>
                </c:pt>
                <c:pt idx="3">
                  <c:v>52</c:v>
                </c:pt>
                <c:pt idx="4">
                  <c:v>47</c:v>
                </c:pt>
                <c:pt idx="5">
                  <c:v>47</c:v>
                </c:pt>
                <c:pt idx="6">
                  <c:v>39</c:v>
                </c:pt>
                <c:pt idx="7">
                  <c:v>52</c:v>
                </c:pt>
                <c:pt idx="8">
                  <c:v>46</c:v>
                </c:pt>
                <c:pt idx="9">
                  <c:v>50</c:v>
                </c:pt>
              </c:numCache>
            </c:numRef>
          </c:val>
          <c:smooth val="0"/>
        </c:ser>
        <c:ser>
          <c:idx val="1"/>
          <c:order val="1"/>
          <c:tx>
            <c:strRef>
              <c:f>Opioids!$E$5</c:f>
              <c:strCache>
                <c:ptCount val="1"/>
                <c:pt idx="0">
                  <c:v>Heroin</c:v>
                </c:pt>
              </c:strCache>
            </c:strRef>
          </c:tx>
          <c:spPr>
            <a:ln>
              <a:solidFill>
                <a:schemeClr val="accent2">
                  <a:lumMod val="75000"/>
                </a:schemeClr>
              </a:solidFill>
            </a:ln>
          </c:spPr>
          <c:marker>
            <c:spPr>
              <a:solidFill>
                <a:schemeClr val="accent2">
                  <a:lumMod val="75000"/>
                </a:schemeClr>
              </a:solidFill>
              <a:ln>
                <a:solidFill>
                  <a:schemeClr val="accent2">
                    <a:lumMod val="75000"/>
                  </a:schemeClr>
                </a:solidFill>
              </a:ln>
            </c:spPr>
          </c:marker>
          <c:dLbls>
            <c:spPr>
              <a:noFill/>
              <a:ln>
                <a:noFill/>
              </a:ln>
              <a:effectLst/>
            </c:spPr>
            <c:txPr>
              <a:bodyPr/>
              <a:lstStyle/>
              <a:p>
                <a:pPr>
                  <a:defRPr>
                    <a:solidFill>
                      <a:schemeClr val="accent2">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Opioids!$F$3:$O$3</c:f>
              <c:numCache>
                <c:formatCode>General</c:formatCode>
                <c:ptCount val="10"/>
                <c:pt idx="0">
                  <c:v>2004</c:v>
                </c:pt>
                <c:pt idx="1">
                  <c:v>2005</c:v>
                </c:pt>
                <c:pt idx="2">
                  <c:v>2006</c:v>
                </c:pt>
                <c:pt idx="3">
                  <c:v>2007</c:v>
                </c:pt>
                <c:pt idx="4">
                  <c:v>2008</c:v>
                </c:pt>
                <c:pt idx="5">
                  <c:v>2009</c:v>
                </c:pt>
                <c:pt idx="6">
                  <c:v>2010</c:v>
                </c:pt>
                <c:pt idx="7">
                  <c:v>2011</c:v>
                </c:pt>
                <c:pt idx="8">
                  <c:v>2012</c:v>
                </c:pt>
                <c:pt idx="9" formatCode="0">
                  <c:v>2013</c:v>
                </c:pt>
              </c:numCache>
            </c:numRef>
          </c:cat>
          <c:val>
            <c:numRef>
              <c:f>Opioids!$F$5:$O$5</c:f>
              <c:numCache>
                <c:formatCode>General</c:formatCode>
                <c:ptCount val="10"/>
                <c:pt idx="0">
                  <c:v>6</c:v>
                </c:pt>
                <c:pt idx="1">
                  <c:v>1</c:v>
                </c:pt>
                <c:pt idx="2">
                  <c:v>2</c:v>
                </c:pt>
                <c:pt idx="3">
                  <c:v>4</c:v>
                </c:pt>
                <c:pt idx="4">
                  <c:v>2</c:v>
                </c:pt>
                <c:pt idx="5">
                  <c:v>5</c:v>
                </c:pt>
                <c:pt idx="6">
                  <c:v>1</c:v>
                </c:pt>
                <c:pt idx="7">
                  <c:v>9</c:v>
                </c:pt>
                <c:pt idx="8">
                  <c:v>9</c:v>
                </c:pt>
                <c:pt idx="9">
                  <c:v>20</c:v>
                </c:pt>
              </c:numCache>
            </c:numRef>
          </c:val>
          <c:smooth val="0"/>
        </c:ser>
        <c:ser>
          <c:idx val="2"/>
          <c:order val="2"/>
          <c:tx>
            <c:strRef>
              <c:f>Opioids!$E$6</c:f>
              <c:strCache>
                <c:ptCount val="1"/>
                <c:pt idx="0">
                  <c:v>Total Opioid</c:v>
                </c:pt>
              </c:strCache>
            </c:strRef>
          </c:tx>
          <c:spPr>
            <a:ln>
              <a:solidFill>
                <a:schemeClr val="tx2">
                  <a:lumMod val="60000"/>
                  <a:lumOff val="40000"/>
                </a:schemeClr>
              </a:solidFill>
            </a:ln>
          </c:spPr>
          <c:marker>
            <c:symbol val="square"/>
            <c:size val="5"/>
            <c:spPr>
              <a:solidFill>
                <a:schemeClr val="tx2">
                  <a:lumMod val="60000"/>
                  <a:lumOff val="40000"/>
                </a:schemeClr>
              </a:solidFill>
              <a:ln>
                <a:solidFill>
                  <a:schemeClr val="tx2">
                    <a:lumMod val="60000"/>
                    <a:lumOff val="40000"/>
                  </a:schemeClr>
                </a:solidFill>
              </a:ln>
            </c:spPr>
          </c:marker>
          <c:dLbls>
            <c:spPr>
              <a:noFill/>
              <a:ln>
                <a:noFill/>
              </a:ln>
              <a:effectLst/>
            </c:spPr>
            <c:txPr>
              <a:bodyPr/>
              <a:lstStyle/>
              <a:p>
                <a:pPr>
                  <a:defRPr b="1">
                    <a:solidFill>
                      <a:schemeClr val="tx2">
                        <a:lumMod val="60000"/>
                        <a:lumOff val="4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Opioids!$F$3:$O$3</c:f>
              <c:numCache>
                <c:formatCode>General</c:formatCode>
                <c:ptCount val="10"/>
                <c:pt idx="0">
                  <c:v>2004</c:v>
                </c:pt>
                <c:pt idx="1">
                  <c:v>2005</c:v>
                </c:pt>
                <c:pt idx="2">
                  <c:v>2006</c:v>
                </c:pt>
                <c:pt idx="3">
                  <c:v>2007</c:v>
                </c:pt>
                <c:pt idx="4">
                  <c:v>2008</c:v>
                </c:pt>
                <c:pt idx="5">
                  <c:v>2009</c:v>
                </c:pt>
                <c:pt idx="6">
                  <c:v>2010</c:v>
                </c:pt>
                <c:pt idx="7">
                  <c:v>2011</c:v>
                </c:pt>
                <c:pt idx="8">
                  <c:v>2012</c:v>
                </c:pt>
                <c:pt idx="9" formatCode="0">
                  <c:v>2013</c:v>
                </c:pt>
              </c:numCache>
            </c:numRef>
          </c:cat>
          <c:val>
            <c:numRef>
              <c:f>Opioids!$F$6:$O$6</c:f>
              <c:numCache>
                <c:formatCode>General</c:formatCode>
                <c:ptCount val="10"/>
                <c:pt idx="0">
                  <c:v>36</c:v>
                </c:pt>
                <c:pt idx="1">
                  <c:v>46</c:v>
                </c:pt>
                <c:pt idx="2">
                  <c:v>56</c:v>
                </c:pt>
                <c:pt idx="3">
                  <c:v>55</c:v>
                </c:pt>
                <c:pt idx="4">
                  <c:v>49</c:v>
                </c:pt>
                <c:pt idx="5">
                  <c:v>52</c:v>
                </c:pt>
                <c:pt idx="6">
                  <c:v>39</c:v>
                </c:pt>
                <c:pt idx="7">
                  <c:v>61</c:v>
                </c:pt>
                <c:pt idx="8">
                  <c:v>54</c:v>
                </c:pt>
                <c:pt idx="9">
                  <c:v>68</c:v>
                </c:pt>
              </c:numCache>
            </c:numRef>
          </c:val>
          <c:smooth val="0"/>
        </c:ser>
        <c:dLbls>
          <c:showLegendKey val="0"/>
          <c:showVal val="0"/>
          <c:showCatName val="0"/>
          <c:showSerName val="0"/>
          <c:showPercent val="0"/>
          <c:showBubbleSize val="0"/>
        </c:dLbls>
        <c:marker val="1"/>
        <c:smooth val="0"/>
        <c:axId val="419727272"/>
        <c:axId val="419725704"/>
      </c:lineChart>
      <c:catAx>
        <c:axId val="419727272"/>
        <c:scaling>
          <c:orientation val="minMax"/>
        </c:scaling>
        <c:delete val="0"/>
        <c:axPos val="b"/>
        <c:numFmt formatCode="General" sourceLinked="1"/>
        <c:majorTickMark val="out"/>
        <c:minorTickMark val="none"/>
        <c:tickLblPos val="nextTo"/>
        <c:crossAx val="419725704"/>
        <c:crosses val="autoZero"/>
        <c:auto val="1"/>
        <c:lblAlgn val="ctr"/>
        <c:lblOffset val="100"/>
        <c:noMultiLvlLbl val="0"/>
      </c:catAx>
      <c:valAx>
        <c:axId val="419725704"/>
        <c:scaling>
          <c:orientation val="minMax"/>
          <c:max val="70"/>
          <c:min val="0"/>
        </c:scaling>
        <c:delete val="0"/>
        <c:axPos val="l"/>
        <c:numFmt formatCode="General" sourceLinked="1"/>
        <c:majorTickMark val="out"/>
        <c:minorTickMark val="none"/>
        <c:tickLblPos val="nextTo"/>
        <c:crossAx val="419727272"/>
        <c:crosses val="autoZero"/>
        <c:crossBetween val="between"/>
        <c:majorUnit val="10"/>
      </c:valAx>
      <c:spPr>
        <a:noFill/>
      </c:spPr>
    </c:plotArea>
    <c:legend>
      <c:legendPos val="t"/>
      <c:layout/>
      <c:overlay val="0"/>
    </c:legend>
    <c:plotVisOnly val="1"/>
    <c:dispBlanksAs val="gap"/>
    <c:showDLblsOverMax val="0"/>
  </c:chart>
  <c:spPr>
    <a:noFill/>
    <a:ln>
      <a:solidFill>
        <a:schemeClr val="tx1"/>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a:pPr>
            <a:r>
              <a:rPr lang="en-US" sz="2000" b="1" i="0" baseline="0" dirty="0" smtClean="0">
                <a:solidFill>
                  <a:srgbClr val="007934"/>
                </a:solidFill>
                <a:effectLst/>
              </a:rPr>
              <a:t>State-funded substance abuse treatment system</a:t>
            </a:r>
          </a:p>
          <a:p>
            <a:pPr>
              <a:defRPr sz="800"/>
            </a:pPr>
            <a:r>
              <a:rPr lang="en-US" sz="1200" b="0" i="0" baseline="0" dirty="0" smtClean="0">
                <a:effectLst/>
              </a:rPr>
              <a:t># admissions by primary substance of abuse, Vermont</a:t>
            </a:r>
            <a:endParaRPr lang="en-US" sz="1200" b="0" dirty="0">
              <a:effectLst/>
            </a:endParaRPr>
          </a:p>
        </c:rich>
      </c:tx>
      <c:layout/>
      <c:overlay val="1"/>
    </c:title>
    <c:autoTitleDeleted val="0"/>
    <c:plotArea>
      <c:layout>
        <c:manualLayout>
          <c:layoutTarget val="inner"/>
          <c:xMode val="edge"/>
          <c:yMode val="edge"/>
          <c:x val="7.5747006995872695E-2"/>
          <c:y val="0.14237484912925999"/>
          <c:w val="0.90194816029037295"/>
          <c:h val="0.76670038507960203"/>
        </c:manualLayout>
      </c:layout>
      <c:lineChart>
        <c:grouping val="standard"/>
        <c:varyColors val="0"/>
        <c:ser>
          <c:idx val="0"/>
          <c:order val="0"/>
          <c:tx>
            <c:strRef>
              <c:f>Sheet1!$A$2</c:f>
              <c:strCache>
                <c:ptCount val="1"/>
                <c:pt idx="0">
                  <c:v>Alcohol</c:v>
                </c:pt>
              </c:strCache>
            </c:strRef>
          </c:tx>
          <c:spPr>
            <a:ln>
              <a:solidFill>
                <a:schemeClr val="accent4">
                  <a:lumMod val="60000"/>
                  <a:lumOff val="40000"/>
                </a:schemeClr>
              </a:solidFill>
            </a:ln>
          </c:spPr>
          <c:marker>
            <c:symbol val="square"/>
            <c:size val="7"/>
            <c:spPr>
              <a:solidFill>
                <a:schemeClr val="accent4">
                  <a:lumMod val="60000"/>
                  <a:lumOff val="40000"/>
                </a:schemeClr>
              </a:solidFill>
              <a:ln>
                <a:solidFill>
                  <a:schemeClr val="accent4">
                    <a:lumMod val="60000"/>
                    <a:lumOff val="40000"/>
                  </a:schemeClr>
                </a:solidFill>
              </a:ln>
            </c:spPr>
          </c:marker>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Sheet1!$B$2:$K$2</c:f>
              <c:numCache>
                <c:formatCode>General</c:formatCode>
                <c:ptCount val="10"/>
                <c:pt idx="0">
                  <c:v>4987</c:v>
                </c:pt>
                <c:pt idx="1">
                  <c:v>4743</c:v>
                </c:pt>
                <c:pt idx="2">
                  <c:v>4866</c:v>
                </c:pt>
                <c:pt idx="3">
                  <c:v>4696</c:v>
                </c:pt>
                <c:pt idx="4">
                  <c:v>4510</c:v>
                </c:pt>
                <c:pt idx="5">
                  <c:v>4358</c:v>
                </c:pt>
                <c:pt idx="6">
                  <c:v>4112</c:v>
                </c:pt>
                <c:pt idx="7">
                  <c:v>4176</c:v>
                </c:pt>
                <c:pt idx="8">
                  <c:v>4046</c:v>
                </c:pt>
                <c:pt idx="9">
                  <c:v>3776</c:v>
                </c:pt>
              </c:numCache>
            </c:numRef>
          </c:val>
          <c:smooth val="0"/>
        </c:ser>
        <c:ser>
          <c:idx val="1"/>
          <c:order val="1"/>
          <c:tx>
            <c:strRef>
              <c:f>Sheet1!$A$3</c:f>
              <c:strCache>
                <c:ptCount val="1"/>
                <c:pt idx="0">
                  <c:v>Marijuana/Hashish</c:v>
                </c:pt>
              </c:strCache>
            </c:strRef>
          </c:tx>
          <c:spPr>
            <a:ln>
              <a:solidFill>
                <a:schemeClr val="accent2">
                  <a:lumMod val="60000"/>
                  <a:lumOff val="40000"/>
                </a:schemeClr>
              </a:solidFill>
            </a:ln>
          </c:spPr>
          <c:marker>
            <c:symbol val="triangle"/>
            <c:size val="7"/>
            <c:spPr>
              <a:solidFill>
                <a:schemeClr val="accent2">
                  <a:lumMod val="60000"/>
                  <a:lumOff val="40000"/>
                </a:schemeClr>
              </a:solidFill>
              <a:ln>
                <a:solidFill>
                  <a:schemeClr val="accent2">
                    <a:lumMod val="60000"/>
                    <a:lumOff val="40000"/>
                  </a:schemeClr>
                </a:solidFill>
              </a:ln>
            </c:spPr>
          </c:marker>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Sheet1!$B$3:$K$3</c:f>
              <c:numCache>
                <c:formatCode>General</c:formatCode>
                <c:ptCount val="10"/>
                <c:pt idx="0">
                  <c:v>1466</c:v>
                </c:pt>
                <c:pt idx="1">
                  <c:v>1567</c:v>
                </c:pt>
                <c:pt idx="2">
                  <c:v>1623</c:v>
                </c:pt>
                <c:pt idx="3">
                  <c:v>1571</c:v>
                </c:pt>
                <c:pt idx="4">
                  <c:v>1388</c:v>
                </c:pt>
                <c:pt idx="5">
                  <c:v>1563</c:v>
                </c:pt>
                <c:pt idx="6">
                  <c:v>1432</c:v>
                </c:pt>
                <c:pt idx="7">
                  <c:v>1430</c:v>
                </c:pt>
                <c:pt idx="8">
                  <c:v>1361</c:v>
                </c:pt>
                <c:pt idx="9">
                  <c:v>1305</c:v>
                </c:pt>
              </c:numCache>
            </c:numRef>
          </c:val>
          <c:smooth val="0"/>
        </c:ser>
        <c:ser>
          <c:idx val="2"/>
          <c:order val="2"/>
          <c:tx>
            <c:strRef>
              <c:f>Sheet1!$A$4</c:f>
              <c:strCache>
                <c:ptCount val="1"/>
                <c:pt idx="0">
                  <c:v>Heroin/Other Opioids</c:v>
                </c:pt>
              </c:strCache>
            </c:strRef>
          </c:tx>
          <c:spPr>
            <a:ln>
              <a:solidFill>
                <a:schemeClr val="tx2">
                  <a:lumMod val="60000"/>
                  <a:lumOff val="40000"/>
                </a:schemeClr>
              </a:solidFill>
            </a:ln>
          </c:spPr>
          <c:marker>
            <c:symbol val="diamond"/>
            <c:size val="7"/>
            <c:spPr>
              <a:solidFill>
                <a:schemeClr val="tx2">
                  <a:lumMod val="60000"/>
                  <a:lumOff val="40000"/>
                </a:schemeClr>
              </a:solidFill>
              <a:ln>
                <a:solidFill>
                  <a:schemeClr val="tx2">
                    <a:lumMod val="60000"/>
                    <a:lumOff val="40000"/>
                  </a:schemeClr>
                </a:solidFill>
              </a:ln>
            </c:spPr>
          </c:marker>
          <c:dLbls>
            <c:dLbl>
              <c:idx val="0"/>
              <c:layout>
                <c:manualLayout>
                  <c:x val="-3.9075315399701403E-2"/>
                  <c:y val="3.02373699637909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0934051459180998E-2"/>
                  <c:y val="3.75366400367836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5357843280742297E-2"/>
                  <c:y val="4.11862750732800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b="0">
                    <a:solidFill>
                      <a:schemeClr val="tx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Sheet1!$B$4:$K$4</c:f>
              <c:numCache>
                <c:formatCode>General</c:formatCode>
                <c:ptCount val="10"/>
                <c:pt idx="0">
                  <c:v>1199</c:v>
                </c:pt>
                <c:pt idx="1">
                  <c:v>1455</c:v>
                </c:pt>
                <c:pt idx="2">
                  <c:v>1897</c:v>
                </c:pt>
                <c:pt idx="3">
                  <c:v>2113</c:v>
                </c:pt>
                <c:pt idx="4">
                  <c:v>2272</c:v>
                </c:pt>
                <c:pt idx="5">
                  <c:v>2630</c:v>
                </c:pt>
                <c:pt idx="6">
                  <c:v>2622</c:v>
                </c:pt>
                <c:pt idx="7">
                  <c:v>2944</c:v>
                </c:pt>
                <c:pt idx="8">
                  <c:v>3478</c:v>
                </c:pt>
                <c:pt idx="9">
                  <c:v>4043</c:v>
                </c:pt>
              </c:numCache>
            </c:numRef>
          </c:val>
          <c:smooth val="0"/>
        </c:ser>
        <c:ser>
          <c:idx val="3"/>
          <c:order val="3"/>
          <c:tx>
            <c:strRef>
              <c:f>Sheet1!$A$5</c:f>
              <c:strCache>
                <c:ptCount val="1"/>
                <c:pt idx="0">
                  <c:v>All Others</c:v>
                </c:pt>
              </c:strCache>
            </c:strRef>
          </c:tx>
          <c:spPr>
            <a:ln>
              <a:solidFill>
                <a:schemeClr val="bg2">
                  <a:lumMod val="75000"/>
                </a:schemeClr>
              </a:solidFill>
            </a:ln>
          </c:spPr>
          <c:marker>
            <c:symbol val="circle"/>
            <c:size val="7"/>
            <c:spPr>
              <a:solidFill>
                <a:schemeClr val="bg2">
                  <a:lumMod val="75000"/>
                </a:schemeClr>
              </a:solidFill>
              <a:ln>
                <a:solidFill>
                  <a:schemeClr val="bg2">
                    <a:lumMod val="75000"/>
                  </a:schemeClr>
                </a:solidFill>
              </a:ln>
            </c:spPr>
          </c:marker>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Sheet1!$B$5:$K$5</c:f>
              <c:numCache>
                <c:formatCode>General</c:formatCode>
                <c:ptCount val="10"/>
                <c:pt idx="0">
                  <c:v>495</c:v>
                </c:pt>
                <c:pt idx="1">
                  <c:v>624</c:v>
                </c:pt>
                <c:pt idx="2">
                  <c:v>699</c:v>
                </c:pt>
                <c:pt idx="3">
                  <c:v>835</c:v>
                </c:pt>
                <c:pt idx="4">
                  <c:v>713</c:v>
                </c:pt>
                <c:pt idx="5">
                  <c:v>567</c:v>
                </c:pt>
                <c:pt idx="6">
                  <c:v>522</c:v>
                </c:pt>
                <c:pt idx="7">
                  <c:v>549</c:v>
                </c:pt>
                <c:pt idx="8">
                  <c:v>516</c:v>
                </c:pt>
                <c:pt idx="9">
                  <c:v>446</c:v>
                </c:pt>
              </c:numCache>
            </c:numRef>
          </c:val>
          <c:smooth val="0"/>
        </c:ser>
        <c:dLbls>
          <c:showLegendKey val="0"/>
          <c:showVal val="0"/>
          <c:showCatName val="0"/>
          <c:showSerName val="0"/>
          <c:showPercent val="0"/>
          <c:showBubbleSize val="0"/>
        </c:dLbls>
        <c:marker val="1"/>
        <c:smooth val="0"/>
        <c:axId val="419726096"/>
        <c:axId val="419726488"/>
      </c:lineChart>
      <c:catAx>
        <c:axId val="419726096"/>
        <c:scaling>
          <c:orientation val="minMax"/>
        </c:scaling>
        <c:delete val="0"/>
        <c:axPos val="b"/>
        <c:numFmt formatCode="General" sourceLinked="0"/>
        <c:majorTickMark val="out"/>
        <c:minorTickMark val="none"/>
        <c:tickLblPos val="nextTo"/>
        <c:txPr>
          <a:bodyPr rot="0"/>
          <a:lstStyle/>
          <a:p>
            <a:pPr>
              <a:defRPr/>
            </a:pPr>
            <a:endParaRPr lang="en-US"/>
          </a:p>
        </c:txPr>
        <c:crossAx val="419726488"/>
        <c:crosses val="autoZero"/>
        <c:auto val="1"/>
        <c:lblAlgn val="ctr"/>
        <c:lblOffset val="100"/>
        <c:noMultiLvlLbl val="0"/>
      </c:catAx>
      <c:valAx>
        <c:axId val="419726488"/>
        <c:scaling>
          <c:orientation val="minMax"/>
        </c:scaling>
        <c:delete val="0"/>
        <c:axPos val="l"/>
        <c:numFmt formatCode="#,##0" sourceLinked="0"/>
        <c:majorTickMark val="out"/>
        <c:minorTickMark val="none"/>
        <c:tickLblPos val="nextTo"/>
        <c:crossAx val="419726096"/>
        <c:crosses val="autoZero"/>
        <c:crossBetween val="between"/>
      </c:valAx>
    </c:plotArea>
    <c:legend>
      <c:legendPos val="t"/>
      <c:layout>
        <c:manualLayout>
          <c:xMode val="edge"/>
          <c:yMode val="edge"/>
          <c:x val="9.4826274039165104E-2"/>
          <c:y val="0.18685757802172501"/>
          <c:w val="0.9"/>
          <c:h val="6.3977468811360794E-2"/>
        </c:manualLayout>
      </c:layout>
      <c:overlay val="0"/>
    </c:legend>
    <c:plotVisOnly val="1"/>
    <c:dispBlanksAs val="gap"/>
    <c:showDLblsOverMax val="0"/>
  </c:chart>
  <c:spPr>
    <a:ln>
      <a:solidFill>
        <a:schemeClr val="tx1"/>
      </a:solidFill>
    </a:ln>
  </c:spPr>
  <c:txPr>
    <a:bodyPr/>
    <a:lstStyle/>
    <a:p>
      <a:pPr>
        <a:defRPr sz="11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US" sz="2000" baseline="0" dirty="0" smtClean="0">
                <a:solidFill>
                  <a:schemeClr val="accent1"/>
                </a:solidFill>
              </a:rPr>
              <a:t>State-funded substance abuse treatment system</a:t>
            </a:r>
          </a:p>
          <a:p>
            <a:pPr>
              <a:defRPr sz="1100"/>
            </a:pPr>
            <a:r>
              <a:rPr lang="en-US" sz="1200" b="0" baseline="0" dirty="0" smtClean="0"/>
              <a:t># admissions for opioid abuse/dependence, by type of opioid, Vermont</a:t>
            </a:r>
            <a:endParaRPr lang="en-US" sz="1200" b="0" dirty="0"/>
          </a:p>
        </c:rich>
      </c:tx>
      <c:layout/>
      <c:overlay val="0"/>
    </c:title>
    <c:autoTitleDeleted val="0"/>
    <c:plotArea>
      <c:layout/>
      <c:lineChart>
        <c:grouping val="standard"/>
        <c:varyColors val="0"/>
        <c:ser>
          <c:idx val="0"/>
          <c:order val="0"/>
          <c:tx>
            <c:strRef>
              <c:f>Sheet1!$A$2</c:f>
              <c:strCache>
                <c:ptCount val="1"/>
                <c:pt idx="0">
                  <c:v>Heroin</c:v>
                </c:pt>
              </c:strCache>
            </c:strRef>
          </c:tx>
          <c:spPr>
            <a:ln>
              <a:solidFill>
                <a:schemeClr val="accent2">
                  <a:lumMod val="75000"/>
                </a:schemeClr>
              </a:solidFill>
            </a:ln>
          </c:spPr>
          <c:marker>
            <c:symbol val="square"/>
            <c:size val="7"/>
            <c:spPr>
              <a:solidFill>
                <a:schemeClr val="accent2">
                  <a:lumMod val="75000"/>
                </a:schemeClr>
              </a:solidFill>
              <a:ln>
                <a:solidFill>
                  <a:schemeClr val="accent2">
                    <a:lumMod val="75000"/>
                  </a:schemeClr>
                </a:solidFill>
              </a:ln>
            </c:spPr>
          </c:marker>
          <c:dLbls>
            <c:dLbl>
              <c:idx val="1"/>
              <c:layout>
                <c:manualLayout>
                  <c:x val="-3.0938504182304299E-2"/>
                  <c:y val="4.03532185595444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8051256523968999E-2"/>
                  <c:y val="-4.29629629629630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Sheet1!$B$2:$K$2</c:f>
              <c:numCache>
                <c:formatCode>General</c:formatCode>
                <c:ptCount val="10"/>
                <c:pt idx="0">
                  <c:v>671</c:v>
                </c:pt>
                <c:pt idx="1">
                  <c:v>710</c:v>
                </c:pt>
                <c:pt idx="2">
                  <c:v>722</c:v>
                </c:pt>
                <c:pt idx="3">
                  <c:v>631</c:v>
                </c:pt>
                <c:pt idx="4">
                  <c:v>617</c:v>
                </c:pt>
                <c:pt idx="5">
                  <c:v>694</c:v>
                </c:pt>
                <c:pt idx="6">
                  <c:v>623</c:v>
                </c:pt>
                <c:pt idx="7">
                  <c:v>654</c:v>
                </c:pt>
                <c:pt idx="8">
                  <c:v>913</c:v>
                </c:pt>
                <c:pt idx="9">
                  <c:v>1375</c:v>
                </c:pt>
              </c:numCache>
            </c:numRef>
          </c:val>
          <c:smooth val="0"/>
        </c:ser>
        <c:ser>
          <c:idx val="1"/>
          <c:order val="1"/>
          <c:tx>
            <c:strRef>
              <c:f>Sheet1!$A$3</c:f>
              <c:strCache>
                <c:ptCount val="1"/>
                <c:pt idx="0">
                  <c:v>Other Opioids/ Synthetics</c:v>
                </c:pt>
              </c:strCache>
            </c:strRef>
          </c:tx>
          <c:spPr>
            <a:ln>
              <a:solidFill>
                <a:schemeClr val="tx1"/>
              </a:solidFill>
            </a:ln>
          </c:spPr>
          <c:marker>
            <c:symbol val="diamond"/>
            <c:size val="7"/>
            <c:spPr>
              <a:solidFill>
                <a:schemeClr val="tx1"/>
              </a:solidFill>
              <a:ln>
                <a:solidFill>
                  <a:schemeClr val="tx1"/>
                </a:solidFill>
              </a:ln>
            </c:spPr>
          </c:marker>
          <c:dLbls>
            <c:dLbl>
              <c:idx val="0"/>
              <c:layout>
                <c:manualLayout>
                  <c:x val="-2.4707974587288701E-2"/>
                  <c:y val="2.34040660171715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Sheet1!$B$3:$K$3</c:f>
              <c:numCache>
                <c:formatCode>General</c:formatCode>
                <c:ptCount val="10"/>
                <c:pt idx="0">
                  <c:v>513</c:v>
                </c:pt>
                <c:pt idx="1">
                  <c:v>719</c:v>
                </c:pt>
                <c:pt idx="2">
                  <c:v>1139</c:v>
                </c:pt>
                <c:pt idx="3">
                  <c:v>1425</c:v>
                </c:pt>
                <c:pt idx="4">
                  <c:v>1602</c:v>
                </c:pt>
                <c:pt idx="5">
                  <c:v>1867</c:v>
                </c:pt>
                <c:pt idx="6">
                  <c:v>1946</c:v>
                </c:pt>
                <c:pt idx="7">
                  <c:v>2210</c:v>
                </c:pt>
                <c:pt idx="8">
                  <c:v>2477</c:v>
                </c:pt>
                <c:pt idx="9">
                  <c:v>2596</c:v>
                </c:pt>
              </c:numCache>
            </c:numRef>
          </c:val>
          <c:smooth val="0"/>
        </c:ser>
        <c:ser>
          <c:idx val="2"/>
          <c:order val="2"/>
          <c:tx>
            <c:strRef>
              <c:f>Sheet1!$A$4</c:f>
              <c:strCache>
                <c:ptCount val="1"/>
                <c:pt idx="0">
                  <c:v>Non-prescription Methadone</c:v>
                </c:pt>
              </c:strCache>
            </c:strRef>
          </c:tx>
          <c:marker>
            <c:symbol val="triangle"/>
            <c:size val="7"/>
          </c:marker>
          <c:dLbls>
            <c:dLbl>
              <c:idx val="0"/>
              <c:layout>
                <c:manualLayout>
                  <c:x val="-3.0795396265122E-2"/>
                  <c:y val="-2.44444444444444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795396265122E-2"/>
                  <c:y val="-3.92592592592592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8879687452861499E-2"/>
                  <c:y val="-4.29629629629630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6963978640600999E-2"/>
                  <c:y val="-3.92592592592592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Sheet1!$B$4:$K$4</c:f>
              <c:numCache>
                <c:formatCode>General</c:formatCode>
                <c:ptCount val="10"/>
                <c:pt idx="0">
                  <c:v>15</c:v>
                </c:pt>
                <c:pt idx="1">
                  <c:v>26</c:v>
                </c:pt>
                <c:pt idx="2">
                  <c:v>36</c:v>
                </c:pt>
                <c:pt idx="3">
                  <c:v>57</c:v>
                </c:pt>
                <c:pt idx="4">
                  <c:v>53</c:v>
                </c:pt>
                <c:pt idx="5">
                  <c:v>69</c:v>
                </c:pt>
                <c:pt idx="6">
                  <c:v>53</c:v>
                </c:pt>
                <c:pt idx="7">
                  <c:v>80</c:v>
                </c:pt>
                <c:pt idx="8">
                  <c:v>89</c:v>
                </c:pt>
                <c:pt idx="9">
                  <c:v>72</c:v>
                </c:pt>
              </c:numCache>
            </c:numRef>
          </c:val>
          <c:smooth val="0"/>
        </c:ser>
        <c:dLbls>
          <c:showLegendKey val="0"/>
          <c:showVal val="0"/>
          <c:showCatName val="0"/>
          <c:showSerName val="0"/>
          <c:showPercent val="0"/>
          <c:showBubbleSize val="0"/>
        </c:dLbls>
        <c:marker val="1"/>
        <c:smooth val="0"/>
        <c:axId val="419727664"/>
        <c:axId val="419728056"/>
      </c:lineChart>
      <c:catAx>
        <c:axId val="419727664"/>
        <c:scaling>
          <c:orientation val="minMax"/>
        </c:scaling>
        <c:delete val="0"/>
        <c:axPos val="b"/>
        <c:numFmt formatCode="General" sourceLinked="0"/>
        <c:majorTickMark val="none"/>
        <c:minorTickMark val="none"/>
        <c:tickLblPos val="nextTo"/>
        <c:crossAx val="419728056"/>
        <c:crosses val="autoZero"/>
        <c:auto val="1"/>
        <c:lblAlgn val="ctr"/>
        <c:lblOffset val="100"/>
        <c:noMultiLvlLbl val="0"/>
      </c:catAx>
      <c:valAx>
        <c:axId val="419728056"/>
        <c:scaling>
          <c:orientation val="minMax"/>
        </c:scaling>
        <c:delete val="0"/>
        <c:axPos val="l"/>
        <c:numFmt formatCode="General" sourceLinked="1"/>
        <c:majorTickMark val="none"/>
        <c:minorTickMark val="none"/>
        <c:tickLblPos val="nextTo"/>
        <c:crossAx val="419727664"/>
        <c:crosses val="autoZero"/>
        <c:crossBetween val="between"/>
      </c:valAx>
    </c:plotArea>
    <c:legend>
      <c:legendPos val="t"/>
      <c:layout/>
      <c:overlay val="0"/>
    </c:legend>
    <c:plotVisOnly val="1"/>
    <c:dispBlanksAs val="gap"/>
    <c:showDLblsOverMax val="0"/>
  </c:chart>
  <c:spPr>
    <a:ln>
      <a:solidFill>
        <a:schemeClr val="tx1"/>
      </a:solidFill>
    </a:ln>
  </c:spPr>
  <c:txPr>
    <a:bodyPr/>
    <a:lstStyle/>
    <a:p>
      <a:pPr>
        <a:defRPr sz="11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sz="2000" b="1" dirty="0">
                <a:solidFill>
                  <a:schemeClr val="accent1"/>
                </a:solidFill>
              </a:rPr>
              <a:t>Average age of first use of opiates and </a:t>
            </a:r>
            <a:r>
              <a:rPr lang="en-US" sz="2000" b="1" dirty="0" smtClean="0">
                <a:solidFill>
                  <a:schemeClr val="accent1"/>
                </a:solidFill>
              </a:rPr>
              <a:t>alcohol in the Vermont state-funded</a:t>
            </a:r>
            <a:r>
              <a:rPr lang="en-US" sz="2000" b="1" baseline="0" dirty="0" smtClean="0">
                <a:solidFill>
                  <a:schemeClr val="accent1"/>
                </a:solidFill>
              </a:rPr>
              <a:t> substance abuse treatment system</a:t>
            </a:r>
            <a:endParaRPr lang="en-US" sz="2000" b="1" dirty="0">
              <a:solidFill>
                <a:schemeClr val="accent1"/>
              </a:solidFill>
            </a:endParaRPr>
          </a:p>
        </c:rich>
      </c:tx>
      <c:layout>
        <c:manualLayout>
          <c:xMode val="edge"/>
          <c:yMode val="edge"/>
          <c:x val="0.10510474937809999"/>
          <c:y val="2.6303252263627501E-2"/>
        </c:manualLayout>
      </c:layout>
      <c:overlay val="0"/>
      <c:spPr>
        <a:noFill/>
        <a:ln w="25556">
          <a:noFill/>
        </a:ln>
      </c:spPr>
    </c:title>
    <c:autoTitleDeleted val="0"/>
    <c:plotArea>
      <c:layout>
        <c:manualLayout>
          <c:layoutTarget val="inner"/>
          <c:xMode val="edge"/>
          <c:yMode val="edge"/>
          <c:x val="0.106618263048864"/>
          <c:y val="0.25067395051949898"/>
          <c:w val="0.82895044790262795"/>
          <c:h val="0.54579019708335297"/>
        </c:manualLayout>
      </c:layout>
      <c:lineChart>
        <c:grouping val="standard"/>
        <c:varyColors val="0"/>
        <c:ser>
          <c:idx val="1"/>
          <c:order val="0"/>
          <c:tx>
            <c:strRef>
              <c:f>'Age of First Use'!$B$6</c:f>
              <c:strCache>
                <c:ptCount val="1"/>
                <c:pt idx="0">
                  <c:v>Opiates</c:v>
                </c:pt>
              </c:strCache>
            </c:strRef>
          </c:tx>
          <c:spPr>
            <a:ln w="38334">
              <a:solidFill>
                <a:schemeClr val="tx1"/>
              </a:solidFill>
              <a:prstDash val="solid"/>
            </a:ln>
          </c:spPr>
          <c:marker>
            <c:symbol val="none"/>
          </c:marker>
          <c:cat>
            <c:numRef>
              <c:f>'Age of First Use'!$A$7:$A$74</c:f>
              <c:numCache>
                <c:formatCode>General</c:formatCode>
                <c:ptCount val="6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numCache>
            </c:numRef>
          </c:cat>
          <c:val>
            <c:numRef>
              <c:f>'Age of First Use'!$B$7:$B$74</c:f>
              <c:numCache>
                <c:formatCode>General</c:formatCode>
                <c:ptCount val="68"/>
                <c:pt idx="0">
                  <c:v>6</c:v>
                </c:pt>
                <c:pt idx="1">
                  <c:v>1</c:v>
                </c:pt>
                <c:pt idx="2">
                  <c:v>0</c:v>
                </c:pt>
                <c:pt idx="3">
                  <c:v>0</c:v>
                </c:pt>
                <c:pt idx="4">
                  <c:v>1</c:v>
                </c:pt>
                <c:pt idx="5">
                  <c:v>1</c:v>
                </c:pt>
                <c:pt idx="6">
                  <c:v>2</c:v>
                </c:pt>
                <c:pt idx="7">
                  <c:v>3</c:v>
                </c:pt>
                <c:pt idx="8">
                  <c:v>10</c:v>
                </c:pt>
                <c:pt idx="9">
                  <c:v>17</c:v>
                </c:pt>
                <c:pt idx="10">
                  <c:v>20</c:v>
                </c:pt>
                <c:pt idx="11">
                  <c:v>31</c:v>
                </c:pt>
                <c:pt idx="12">
                  <c:v>125</c:v>
                </c:pt>
                <c:pt idx="13">
                  <c:v>217</c:v>
                </c:pt>
                <c:pt idx="14">
                  <c:v>316</c:v>
                </c:pt>
                <c:pt idx="15">
                  <c:v>574</c:v>
                </c:pt>
                <c:pt idx="16">
                  <c:v>682</c:v>
                </c:pt>
                <c:pt idx="17">
                  <c:v>581</c:v>
                </c:pt>
                <c:pt idx="18">
                  <c:v>754</c:v>
                </c:pt>
                <c:pt idx="19">
                  <c:v>416</c:v>
                </c:pt>
                <c:pt idx="20">
                  <c:v>506</c:v>
                </c:pt>
                <c:pt idx="21">
                  <c:v>306</c:v>
                </c:pt>
                <c:pt idx="22">
                  <c:v>249</c:v>
                </c:pt>
                <c:pt idx="23">
                  <c:v>190</c:v>
                </c:pt>
                <c:pt idx="24">
                  <c:v>196</c:v>
                </c:pt>
                <c:pt idx="25">
                  <c:v>190</c:v>
                </c:pt>
                <c:pt idx="26">
                  <c:v>139</c:v>
                </c:pt>
                <c:pt idx="27">
                  <c:v>112</c:v>
                </c:pt>
                <c:pt idx="28">
                  <c:v>146</c:v>
                </c:pt>
                <c:pt idx="29">
                  <c:v>74</c:v>
                </c:pt>
                <c:pt idx="30">
                  <c:v>140</c:v>
                </c:pt>
                <c:pt idx="31">
                  <c:v>71</c:v>
                </c:pt>
                <c:pt idx="32">
                  <c:v>77</c:v>
                </c:pt>
                <c:pt idx="33">
                  <c:v>55</c:v>
                </c:pt>
                <c:pt idx="34">
                  <c:v>53</c:v>
                </c:pt>
                <c:pt idx="35">
                  <c:v>65</c:v>
                </c:pt>
                <c:pt idx="36">
                  <c:v>45</c:v>
                </c:pt>
                <c:pt idx="37">
                  <c:v>44</c:v>
                </c:pt>
                <c:pt idx="38">
                  <c:v>50</c:v>
                </c:pt>
                <c:pt idx="39">
                  <c:v>26</c:v>
                </c:pt>
                <c:pt idx="40">
                  <c:v>64</c:v>
                </c:pt>
                <c:pt idx="41">
                  <c:v>36</c:v>
                </c:pt>
                <c:pt idx="42">
                  <c:v>29</c:v>
                </c:pt>
                <c:pt idx="43">
                  <c:v>17</c:v>
                </c:pt>
                <c:pt idx="44">
                  <c:v>20</c:v>
                </c:pt>
                <c:pt idx="45">
                  <c:v>23</c:v>
                </c:pt>
                <c:pt idx="46">
                  <c:v>16</c:v>
                </c:pt>
                <c:pt idx="47">
                  <c:v>14</c:v>
                </c:pt>
                <c:pt idx="48">
                  <c:v>14</c:v>
                </c:pt>
                <c:pt idx="49">
                  <c:v>11</c:v>
                </c:pt>
                <c:pt idx="50">
                  <c:v>16</c:v>
                </c:pt>
                <c:pt idx="51">
                  <c:v>6</c:v>
                </c:pt>
                <c:pt idx="52">
                  <c:v>2</c:v>
                </c:pt>
                <c:pt idx="53">
                  <c:v>4</c:v>
                </c:pt>
                <c:pt idx="54">
                  <c:v>1</c:v>
                </c:pt>
                <c:pt idx="55">
                  <c:v>0</c:v>
                </c:pt>
                <c:pt idx="56">
                  <c:v>2</c:v>
                </c:pt>
                <c:pt idx="57">
                  <c:v>0</c:v>
                </c:pt>
                <c:pt idx="58">
                  <c:v>2</c:v>
                </c:pt>
                <c:pt idx="59">
                  <c:v>0</c:v>
                </c:pt>
                <c:pt idx="60">
                  <c:v>0</c:v>
                </c:pt>
                <c:pt idx="61">
                  <c:v>0</c:v>
                </c:pt>
                <c:pt idx="62">
                  <c:v>2</c:v>
                </c:pt>
                <c:pt idx="63">
                  <c:v>3</c:v>
                </c:pt>
                <c:pt idx="64">
                  <c:v>1</c:v>
                </c:pt>
                <c:pt idx="65">
                  <c:v>1</c:v>
                </c:pt>
                <c:pt idx="66">
                  <c:v>0</c:v>
                </c:pt>
                <c:pt idx="67">
                  <c:v>0</c:v>
                </c:pt>
              </c:numCache>
            </c:numRef>
          </c:val>
          <c:smooth val="0"/>
        </c:ser>
        <c:ser>
          <c:idx val="0"/>
          <c:order val="1"/>
          <c:tx>
            <c:strRef>
              <c:f>'Age of First Use'!$C$6</c:f>
              <c:strCache>
                <c:ptCount val="1"/>
                <c:pt idx="0">
                  <c:v>Alcohol</c:v>
                </c:pt>
              </c:strCache>
            </c:strRef>
          </c:tx>
          <c:spPr>
            <a:ln w="38334">
              <a:solidFill>
                <a:schemeClr val="accent1">
                  <a:lumMod val="75000"/>
                </a:schemeClr>
              </a:solidFill>
              <a:prstDash val="solid"/>
            </a:ln>
          </c:spPr>
          <c:marker>
            <c:symbol val="none"/>
          </c:marker>
          <c:cat>
            <c:numRef>
              <c:f>'Age of First Use'!$A$7:$A$74</c:f>
              <c:numCache>
                <c:formatCode>General</c:formatCode>
                <c:ptCount val="6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numCache>
            </c:numRef>
          </c:cat>
          <c:val>
            <c:numRef>
              <c:f>'Age of First Use'!$C$7:$C$74</c:f>
              <c:numCache>
                <c:formatCode>General</c:formatCode>
                <c:ptCount val="68"/>
                <c:pt idx="0">
                  <c:v>1</c:v>
                </c:pt>
                <c:pt idx="1">
                  <c:v>5</c:v>
                </c:pt>
                <c:pt idx="2">
                  <c:v>5</c:v>
                </c:pt>
                <c:pt idx="3">
                  <c:v>12</c:v>
                </c:pt>
                <c:pt idx="4">
                  <c:v>16</c:v>
                </c:pt>
                <c:pt idx="5">
                  <c:v>55</c:v>
                </c:pt>
                <c:pt idx="6">
                  <c:v>46</c:v>
                </c:pt>
                <c:pt idx="7">
                  <c:v>42</c:v>
                </c:pt>
                <c:pt idx="8">
                  <c:v>116</c:v>
                </c:pt>
                <c:pt idx="9">
                  <c:v>140</c:v>
                </c:pt>
                <c:pt idx="10">
                  <c:v>176</c:v>
                </c:pt>
                <c:pt idx="11">
                  <c:v>211</c:v>
                </c:pt>
                <c:pt idx="12">
                  <c:v>548</c:v>
                </c:pt>
                <c:pt idx="13">
                  <c:v>746</c:v>
                </c:pt>
                <c:pt idx="14">
                  <c:v>863</c:v>
                </c:pt>
                <c:pt idx="15">
                  <c:v>931</c:v>
                </c:pt>
                <c:pt idx="16">
                  <c:v>836</c:v>
                </c:pt>
                <c:pt idx="17">
                  <c:v>356</c:v>
                </c:pt>
                <c:pt idx="18">
                  <c:v>469</c:v>
                </c:pt>
                <c:pt idx="19">
                  <c:v>107</c:v>
                </c:pt>
                <c:pt idx="20">
                  <c:v>115</c:v>
                </c:pt>
                <c:pt idx="21">
                  <c:v>117</c:v>
                </c:pt>
                <c:pt idx="22">
                  <c:v>48</c:v>
                </c:pt>
                <c:pt idx="23">
                  <c:v>24</c:v>
                </c:pt>
                <c:pt idx="24">
                  <c:v>22</c:v>
                </c:pt>
                <c:pt idx="25">
                  <c:v>39</c:v>
                </c:pt>
                <c:pt idx="26">
                  <c:v>12</c:v>
                </c:pt>
                <c:pt idx="27">
                  <c:v>14</c:v>
                </c:pt>
                <c:pt idx="28">
                  <c:v>11</c:v>
                </c:pt>
                <c:pt idx="29">
                  <c:v>5</c:v>
                </c:pt>
                <c:pt idx="30">
                  <c:v>30</c:v>
                </c:pt>
                <c:pt idx="31">
                  <c:v>5</c:v>
                </c:pt>
                <c:pt idx="32">
                  <c:v>6</c:v>
                </c:pt>
                <c:pt idx="33">
                  <c:v>4</c:v>
                </c:pt>
                <c:pt idx="34">
                  <c:v>3</c:v>
                </c:pt>
                <c:pt idx="35">
                  <c:v>15</c:v>
                </c:pt>
                <c:pt idx="36">
                  <c:v>0</c:v>
                </c:pt>
                <c:pt idx="37">
                  <c:v>5</c:v>
                </c:pt>
                <c:pt idx="38">
                  <c:v>4</c:v>
                </c:pt>
                <c:pt idx="39">
                  <c:v>2</c:v>
                </c:pt>
                <c:pt idx="40">
                  <c:v>15</c:v>
                </c:pt>
                <c:pt idx="41">
                  <c:v>1</c:v>
                </c:pt>
                <c:pt idx="42">
                  <c:v>1</c:v>
                </c:pt>
                <c:pt idx="43">
                  <c:v>3</c:v>
                </c:pt>
                <c:pt idx="44">
                  <c:v>3</c:v>
                </c:pt>
                <c:pt idx="45">
                  <c:v>6</c:v>
                </c:pt>
                <c:pt idx="46">
                  <c:v>2</c:v>
                </c:pt>
                <c:pt idx="47">
                  <c:v>1</c:v>
                </c:pt>
                <c:pt idx="48">
                  <c:v>1</c:v>
                </c:pt>
                <c:pt idx="49">
                  <c:v>3</c:v>
                </c:pt>
                <c:pt idx="50">
                  <c:v>3</c:v>
                </c:pt>
                <c:pt idx="51">
                  <c:v>1</c:v>
                </c:pt>
                <c:pt idx="52">
                  <c:v>1</c:v>
                </c:pt>
                <c:pt idx="53">
                  <c:v>2</c:v>
                </c:pt>
                <c:pt idx="54">
                  <c:v>1</c:v>
                </c:pt>
                <c:pt idx="55">
                  <c:v>1</c:v>
                </c:pt>
                <c:pt idx="56">
                  <c:v>1</c:v>
                </c:pt>
                <c:pt idx="57">
                  <c:v>0</c:v>
                </c:pt>
                <c:pt idx="58">
                  <c:v>0</c:v>
                </c:pt>
                <c:pt idx="59">
                  <c:v>0</c:v>
                </c:pt>
                <c:pt idx="60">
                  <c:v>0</c:v>
                </c:pt>
                <c:pt idx="61">
                  <c:v>0</c:v>
                </c:pt>
                <c:pt idx="62">
                  <c:v>0</c:v>
                </c:pt>
                <c:pt idx="63">
                  <c:v>0</c:v>
                </c:pt>
                <c:pt idx="64">
                  <c:v>0</c:v>
                </c:pt>
                <c:pt idx="65">
                  <c:v>0</c:v>
                </c:pt>
                <c:pt idx="66">
                  <c:v>0</c:v>
                </c:pt>
                <c:pt idx="67">
                  <c:v>0</c:v>
                </c:pt>
              </c:numCache>
            </c:numRef>
          </c:val>
          <c:smooth val="0"/>
        </c:ser>
        <c:dLbls>
          <c:showLegendKey val="0"/>
          <c:showVal val="0"/>
          <c:showCatName val="0"/>
          <c:showSerName val="0"/>
          <c:showPercent val="0"/>
          <c:showBubbleSize val="0"/>
        </c:dLbls>
        <c:smooth val="0"/>
        <c:axId val="420101936"/>
        <c:axId val="420102720"/>
      </c:lineChart>
      <c:catAx>
        <c:axId val="420101936"/>
        <c:scaling>
          <c:orientation val="minMax"/>
        </c:scaling>
        <c:delete val="0"/>
        <c:axPos val="b"/>
        <c:title>
          <c:tx>
            <c:rich>
              <a:bodyPr/>
              <a:lstStyle/>
              <a:p>
                <a:pPr>
                  <a:defRPr/>
                </a:pPr>
                <a:r>
                  <a:rPr lang="en-US" dirty="0"/>
                  <a:t>Age of First Use</a:t>
                </a:r>
              </a:p>
            </c:rich>
          </c:tx>
          <c:layout>
            <c:manualLayout>
              <c:xMode val="edge"/>
              <c:yMode val="edge"/>
              <c:x val="0.40221914008321802"/>
              <c:y val="0.89487870619946097"/>
            </c:manualLayout>
          </c:layout>
          <c:overlay val="0"/>
          <c:spPr>
            <a:noFill/>
            <a:ln w="25556">
              <a:noFill/>
            </a:ln>
          </c:spPr>
        </c:title>
        <c:numFmt formatCode="General" sourceLinked="1"/>
        <c:majorTickMark val="none"/>
        <c:minorTickMark val="none"/>
        <c:tickLblPos val="nextTo"/>
        <c:spPr>
          <a:ln w="3195">
            <a:solidFill>
              <a:srgbClr val="000000"/>
            </a:solidFill>
            <a:prstDash val="solid"/>
          </a:ln>
        </c:spPr>
        <c:txPr>
          <a:bodyPr rot="-2700000" vert="horz"/>
          <a:lstStyle/>
          <a:p>
            <a:pPr>
              <a:defRPr/>
            </a:pPr>
            <a:endParaRPr lang="en-US"/>
          </a:p>
        </c:txPr>
        <c:crossAx val="420102720"/>
        <c:crosses val="autoZero"/>
        <c:auto val="1"/>
        <c:lblAlgn val="ctr"/>
        <c:lblOffset val="100"/>
        <c:tickLblSkip val="4"/>
        <c:tickMarkSkip val="1"/>
        <c:noMultiLvlLbl val="0"/>
      </c:catAx>
      <c:valAx>
        <c:axId val="420102720"/>
        <c:scaling>
          <c:orientation val="minMax"/>
        </c:scaling>
        <c:delete val="0"/>
        <c:axPos val="l"/>
        <c:numFmt formatCode="#,##0" sourceLinked="0"/>
        <c:majorTickMark val="out"/>
        <c:minorTickMark val="none"/>
        <c:tickLblPos val="nextTo"/>
        <c:spPr>
          <a:ln w="3195">
            <a:solidFill>
              <a:srgbClr val="000000"/>
            </a:solidFill>
            <a:prstDash val="solid"/>
          </a:ln>
        </c:spPr>
        <c:txPr>
          <a:bodyPr rot="0" vert="horz"/>
          <a:lstStyle/>
          <a:p>
            <a:pPr>
              <a:defRPr/>
            </a:pPr>
            <a:endParaRPr lang="en-US"/>
          </a:p>
        </c:txPr>
        <c:crossAx val="420101936"/>
        <c:crosses val="autoZero"/>
        <c:crossBetween val="between"/>
      </c:valAx>
      <c:spPr>
        <a:solidFill>
          <a:srgbClr val="FFFFFF"/>
        </a:solidFill>
        <a:ln w="12778">
          <a:noFill/>
          <a:prstDash val="solid"/>
        </a:ln>
      </c:spPr>
    </c:plotArea>
    <c:legend>
      <c:legendPos val="t"/>
      <c:layout/>
      <c:overlay val="0"/>
      <c:spPr>
        <a:solidFill>
          <a:srgbClr val="FFFFFF"/>
        </a:solidFill>
        <a:ln w="3195">
          <a:noFill/>
          <a:prstDash val="solid"/>
        </a:ln>
      </c:spPr>
    </c:legend>
    <c:plotVisOnly val="1"/>
    <c:dispBlanksAs val="gap"/>
    <c:showDLblsOverMax val="0"/>
  </c:chart>
  <c:spPr>
    <a:solidFill>
      <a:srgbClr val="FFFFFF"/>
    </a:solidFill>
    <a:ln w="3195">
      <a:solidFill>
        <a:schemeClr val="tx1"/>
      </a:solidFill>
      <a:prstDash val="solid"/>
    </a:ln>
  </c:spPr>
  <c:txPr>
    <a:bodyPr/>
    <a:lstStyle/>
    <a:p>
      <a:pPr>
        <a:defRPr sz="1600" b="0" i="0" u="none" strike="noStrike" baseline="0">
          <a:solidFill>
            <a:srgbClr val="000000"/>
          </a:solidFill>
          <a:latin typeface="+mn-lt"/>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sz="2000" b="1" dirty="0">
                <a:solidFill>
                  <a:schemeClr val="accent2"/>
                </a:solidFill>
              </a:rPr>
              <a:t>Elapsed </a:t>
            </a:r>
            <a:r>
              <a:rPr lang="en-US" sz="2000" b="1" dirty="0" smtClean="0">
                <a:solidFill>
                  <a:schemeClr val="accent2"/>
                </a:solidFill>
              </a:rPr>
              <a:t>time (years</a:t>
            </a:r>
            <a:r>
              <a:rPr lang="en-US" sz="2000" b="1" dirty="0">
                <a:solidFill>
                  <a:schemeClr val="accent2"/>
                </a:solidFill>
              </a:rPr>
              <a:t>) </a:t>
            </a:r>
            <a:r>
              <a:rPr lang="en-US" sz="2000" b="1" dirty="0" smtClean="0">
                <a:solidFill>
                  <a:schemeClr val="accent2"/>
                </a:solidFill>
              </a:rPr>
              <a:t>between age </a:t>
            </a:r>
            <a:r>
              <a:rPr lang="en-US" sz="2000" b="1" dirty="0">
                <a:solidFill>
                  <a:schemeClr val="accent2"/>
                </a:solidFill>
              </a:rPr>
              <a:t>of </a:t>
            </a:r>
            <a:r>
              <a:rPr lang="en-US" sz="2000" b="1" dirty="0" smtClean="0">
                <a:solidFill>
                  <a:schemeClr val="accent2"/>
                </a:solidFill>
              </a:rPr>
              <a:t>first use </a:t>
            </a:r>
            <a:r>
              <a:rPr lang="en-US" sz="2000" b="1" dirty="0">
                <a:solidFill>
                  <a:schemeClr val="accent2"/>
                </a:solidFill>
              </a:rPr>
              <a:t>and </a:t>
            </a:r>
            <a:r>
              <a:rPr lang="en-US" sz="2000" b="1" dirty="0" smtClean="0">
                <a:solidFill>
                  <a:schemeClr val="accent2"/>
                </a:solidFill>
              </a:rPr>
              <a:t>age </a:t>
            </a:r>
            <a:r>
              <a:rPr lang="en-US" sz="2000" b="1" dirty="0">
                <a:solidFill>
                  <a:schemeClr val="accent2"/>
                </a:solidFill>
              </a:rPr>
              <a:t>at </a:t>
            </a:r>
            <a:r>
              <a:rPr lang="en-US" sz="2000" b="1" dirty="0" smtClean="0">
                <a:solidFill>
                  <a:schemeClr val="accent2"/>
                </a:solidFill>
              </a:rPr>
              <a:t>treatment admission </a:t>
            </a:r>
            <a:r>
              <a:rPr lang="en-US" sz="2000" b="1" dirty="0">
                <a:solidFill>
                  <a:schemeClr val="accent2"/>
                </a:solidFill>
              </a:rPr>
              <a:t>for </a:t>
            </a:r>
            <a:r>
              <a:rPr lang="en-US" sz="2000" b="1" dirty="0" smtClean="0">
                <a:solidFill>
                  <a:schemeClr val="accent2"/>
                </a:solidFill>
              </a:rPr>
              <a:t>daily users </a:t>
            </a:r>
            <a:r>
              <a:rPr lang="en-US" sz="2000" b="1" dirty="0">
                <a:solidFill>
                  <a:schemeClr val="accent2"/>
                </a:solidFill>
              </a:rPr>
              <a:t>of </a:t>
            </a:r>
            <a:r>
              <a:rPr lang="en-US" sz="2000" b="1" dirty="0" smtClean="0">
                <a:solidFill>
                  <a:schemeClr val="accent2"/>
                </a:solidFill>
              </a:rPr>
              <a:t>opiates </a:t>
            </a:r>
            <a:r>
              <a:rPr lang="en-US" sz="2000" b="1" dirty="0">
                <a:solidFill>
                  <a:schemeClr val="accent2"/>
                </a:solidFill>
              </a:rPr>
              <a:t>and </a:t>
            </a:r>
            <a:r>
              <a:rPr lang="en-US" sz="2000" b="1" dirty="0" smtClean="0">
                <a:solidFill>
                  <a:schemeClr val="accent2"/>
                </a:solidFill>
              </a:rPr>
              <a:t>alcohol</a:t>
            </a:r>
            <a:endParaRPr lang="en-US" sz="2000" b="1" dirty="0">
              <a:solidFill>
                <a:schemeClr val="accent2"/>
              </a:solidFill>
            </a:endParaRPr>
          </a:p>
        </c:rich>
      </c:tx>
      <c:layout>
        <c:manualLayout>
          <c:xMode val="edge"/>
          <c:yMode val="edge"/>
          <c:x val="0.12586445366528401"/>
          <c:y val="1.9073569482288801E-2"/>
        </c:manualLayout>
      </c:layout>
      <c:overlay val="0"/>
      <c:spPr>
        <a:noFill/>
        <a:ln w="27084">
          <a:noFill/>
        </a:ln>
      </c:spPr>
    </c:title>
    <c:autoTitleDeleted val="0"/>
    <c:plotArea>
      <c:layout>
        <c:manualLayout>
          <c:layoutTarget val="inner"/>
          <c:xMode val="edge"/>
          <c:yMode val="edge"/>
          <c:x val="9.2533916790806497E-2"/>
          <c:y val="0.31607629427792899"/>
          <c:w val="0.84131198127261098"/>
          <c:h val="0.46661940023454501"/>
        </c:manualLayout>
      </c:layout>
      <c:lineChart>
        <c:grouping val="standard"/>
        <c:varyColors val="0"/>
        <c:ser>
          <c:idx val="1"/>
          <c:order val="0"/>
          <c:tx>
            <c:strRef>
              <c:f>'Elapsed Time'!$B$6</c:f>
              <c:strCache>
                <c:ptCount val="1"/>
                <c:pt idx="0">
                  <c:v>Alcohol</c:v>
                </c:pt>
              </c:strCache>
            </c:strRef>
          </c:tx>
          <c:spPr>
            <a:ln w="40626">
              <a:solidFill>
                <a:schemeClr val="accent1">
                  <a:lumMod val="75000"/>
                </a:schemeClr>
              </a:solidFill>
              <a:prstDash val="solid"/>
            </a:ln>
          </c:spPr>
          <c:marker>
            <c:symbol val="none"/>
          </c:marker>
          <c:cat>
            <c:numRef>
              <c:f>'Elapsed Time'!$A$7:$A$74</c:f>
              <c:numCache>
                <c:formatCode>General</c:formatCode>
                <c:ptCount val="6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numCache>
            </c:numRef>
          </c:cat>
          <c:val>
            <c:numRef>
              <c:f>'Elapsed Time'!$B$7:$B$74</c:f>
              <c:numCache>
                <c:formatCode>General</c:formatCode>
                <c:ptCount val="68"/>
                <c:pt idx="0">
                  <c:v>6</c:v>
                </c:pt>
                <c:pt idx="1">
                  <c:v>29</c:v>
                </c:pt>
                <c:pt idx="2">
                  <c:v>48</c:v>
                </c:pt>
                <c:pt idx="3">
                  <c:v>53</c:v>
                </c:pt>
                <c:pt idx="4">
                  <c:v>89</c:v>
                </c:pt>
                <c:pt idx="5">
                  <c:v>109</c:v>
                </c:pt>
                <c:pt idx="6">
                  <c:v>114</c:v>
                </c:pt>
                <c:pt idx="7">
                  <c:v>118</c:v>
                </c:pt>
                <c:pt idx="8">
                  <c:v>140</c:v>
                </c:pt>
                <c:pt idx="9">
                  <c:v>130</c:v>
                </c:pt>
                <c:pt idx="10">
                  <c:v>138</c:v>
                </c:pt>
                <c:pt idx="11">
                  <c:v>138</c:v>
                </c:pt>
                <c:pt idx="12">
                  <c:v>142</c:v>
                </c:pt>
                <c:pt idx="13">
                  <c:v>146</c:v>
                </c:pt>
                <c:pt idx="14">
                  <c:v>135</c:v>
                </c:pt>
                <c:pt idx="15">
                  <c:v>151</c:v>
                </c:pt>
                <c:pt idx="16">
                  <c:v>145</c:v>
                </c:pt>
                <c:pt idx="17">
                  <c:v>117</c:v>
                </c:pt>
                <c:pt idx="18">
                  <c:v>127</c:v>
                </c:pt>
                <c:pt idx="19">
                  <c:v>127</c:v>
                </c:pt>
                <c:pt idx="20">
                  <c:v>134</c:v>
                </c:pt>
                <c:pt idx="21">
                  <c:v>124</c:v>
                </c:pt>
                <c:pt idx="22">
                  <c:v>125</c:v>
                </c:pt>
                <c:pt idx="23">
                  <c:v>168</c:v>
                </c:pt>
                <c:pt idx="24">
                  <c:v>137</c:v>
                </c:pt>
                <c:pt idx="25">
                  <c:v>151</c:v>
                </c:pt>
                <c:pt idx="26">
                  <c:v>170</c:v>
                </c:pt>
                <c:pt idx="27">
                  <c:v>193</c:v>
                </c:pt>
                <c:pt idx="28">
                  <c:v>175</c:v>
                </c:pt>
                <c:pt idx="29">
                  <c:v>178</c:v>
                </c:pt>
                <c:pt idx="30">
                  <c:v>197</c:v>
                </c:pt>
                <c:pt idx="31">
                  <c:v>234</c:v>
                </c:pt>
                <c:pt idx="32">
                  <c:v>205</c:v>
                </c:pt>
                <c:pt idx="33">
                  <c:v>216</c:v>
                </c:pt>
                <c:pt idx="34">
                  <c:v>197</c:v>
                </c:pt>
                <c:pt idx="35">
                  <c:v>161</c:v>
                </c:pt>
                <c:pt idx="36">
                  <c:v>172</c:v>
                </c:pt>
                <c:pt idx="37">
                  <c:v>132</c:v>
                </c:pt>
                <c:pt idx="38">
                  <c:v>147</c:v>
                </c:pt>
                <c:pt idx="39">
                  <c:v>120</c:v>
                </c:pt>
                <c:pt idx="40">
                  <c:v>122</c:v>
                </c:pt>
                <c:pt idx="41">
                  <c:v>99</c:v>
                </c:pt>
                <c:pt idx="42">
                  <c:v>81</c:v>
                </c:pt>
                <c:pt idx="43">
                  <c:v>64</c:v>
                </c:pt>
                <c:pt idx="44">
                  <c:v>48</c:v>
                </c:pt>
                <c:pt idx="45">
                  <c:v>45</c:v>
                </c:pt>
                <c:pt idx="46">
                  <c:v>34</c:v>
                </c:pt>
                <c:pt idx="47">
                  <c:v>34</c:v>
                </c:pt>
                <c:pt idx="48">
                  <c:v>16</c:v>
                </c:pt>
                <c:pt idx="49">
                  <c:v>22</c:v>
                </c:pt>
                <c:pt idx="50">
                  <c:v>20</c:v>
                </c:pt>
                <c:pt idx="51">
                  <c:v>17</c:v>
                </c:pt>
                <c:pt idx="52">
                  <c:v>19</c:v>
                </c:pt>
                <c:pt idx="53">
                  <c:v>11</c:v>
                </c:pt>
                <c:pt idx="54">
                  <c:v>4</c:v>
                </c:pt>
                <c:pt idx="55">
                  <c:v>10</c:v>
                </c:pt>
                <c:pt idx="56">
                  <c:v>3</c:v>
                </c:pt>
                <c:pt idx="57">
                  <c:v>3</c:v>
                </c:pt>
                <c:pt idx="58">
                  <c:v>4</c:v>
                </c:pt>
                <c:pt idx="59">
                  <c:v>3</c:v>
                </c:pt>
                <c:pt idx="60">
                  <c:v>4</c:v>
                </c:pt>
                <c:pt idx="61">
                  <c:v>2</c:v>
                </c:pt>
                <c:pt idx="62">
                  <c:v>3</c:v>
                </c:pt>
                <c:pt idx="63">
                  <c:v>0</c:v>
                </c:pt>
                <c:pt idx="64">
                  <c:v>1</c:v>
                </c:pt>
                <c:pt idx="65">
                  <c:v>1</c:v>
                </c:pt>
                <c:pt idx="66">
                  <c:v>1</c:v>
                </c:pt>
                <c:pt idx="67">
                  <c:v>1</c:v>
                </c:pt>
              </c:numCache>
            </c:numRef>
          </c:val>
          <c:smooth val="0"/>
        </c:ser>
        <c:ser>
          <c:idx val="0"/>
          <c:order val="1"/>
          <c:tx>
            <c:strRef>
              <c:f>'Elapsed Time'!$C$6</c:f>
              <c:strCache>
                <c:ptCount val="1"/>
                <c:pt idx="0">
                  <c:v>Opiates</c:v>
                </c:pt>
              </c:strCache>
            </c:strRef>
          </c:tx>
          <c:spPr>
            <a:ln w="40626">
              <a:solidFill>
                <a:schemeClr val="tx1"/>
              </a:solidFill>
              <a:prstDash val="solid"/>
            </a:ln>
          </c:spPr>
          <c:marker>
            <c:symbol val="none"/>
          </c:marker>
          <c:cat>
            <c:numRef>
              <c:f>'Elapsed Time'!$A$7:$A$74</c:f>
              <c:numCache>
                <c:formatCode>General</c:formatCode>
                <c:ptCount val="6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numCache>
            </c:numRef>
          </c:cat>
          <c:val>
            <c:numRef>
              <c:f>'Elapsed Time'!$C$7:$C$74</c:f>
              <c:numCache>
                <c:formatCode>General</c:formatCode>
                <c:ptCount val="68"/>
                <c:pt idx="0">
                  <c:v>85</c:v>
                </c:pt>
                <c:pt idx="1">
                  <c:v>369</c:v>
                </c:pt>
                <c:pt idx="2">
                  <c:v>531</c:v>
                </c:pt>
                <c:pt idx="3">
                  <c:v>643</c:v>
                </c:pt>
                <c:pt idx="4">
                  <c:v>601</c:v>
                </c:pt>
                <c:pt idx="5">
                  <c:v>566</c:v>
                </c:pt>
                <c:pt idx="6">
                  <c:v>627</c:v>
                </c:pt>
                <c:pt idx="7">
                  <c:v>508</c:v>
                </c:pt>
                <c:pt idx="8">
                  <c:v>442</c:v>
                </c:pt>
                <c:pt idx="9">
                  <c:v>361</c:v>
                </c:pt>
                <c:pt idx="10">
                  <c:v>311</c:v>
                </c:pt>
                <c:pt idx="11">
                  <c:v>273</c:v>
                </c:pt>
                <c:pt idx="12">
                  <c:v>247</c:v>
                </c:pt>
                <c:pt idx="13">
                  <c:v>186</c:v>
                </c:pt>
                <c:pt idx="14">
                  <c:v>147</c:v>
                </c:pt>
                <c:pt idx="15">
                  <c:v>118</c:v>
                </c:pt>
                <c:pt idx="16">
                  <c:v>99</c:v>
                </c:pt>
                <c:pt idx="17">
                  <c:v>79</c:v>
                </c:pt>
                <c:pt idx="18">
                  <c:v>51</c:v>
                </c:pt>
                <c:pt idx="19">
                  <c:v>55</c:v>
                </c:pt>
                <c:pt idx="20">
                  <c:v>57</c:v>
                </c:pt>
                <c:pt idx="21">
                  <c:v>47</c:v>
                </c:pt>
                <c:pt idx="22">
                  <c:v>38</c:v>
                </c:pt>
                <c:pt idx="23">
                  <c:v>38</c:v>
                </c:pt>
                <c:pt idx="24">
                  <c:v>33</c:v>
                </c:pt>
                <c:pt idx="25">
                  <c:v>28</c:v>
                </c:pt>
                <c:pt idx="26">
                  <c:v>27</c:v>
                </c:pt>
                <c:pt idx="27">
                  <c:v>24</c:v>
                </c:pt>
                <c:pt idx="28">
                  <c:v>15</c:v>
                </c:pt>
                <c:pt idx="29">
                  <c:v>22</c:v>
                </c:pt>
                <c:pt idx="30">
                  <c:v>24</c:v>
                </c:pt>
                <c:pt idx="31">
                  <c:v>15</c:v>
                </c:pt>
                <c:pt idx="32">
                  <c:v>21</c:v>
                </c:pt>
                <c:pt idx="33">
                  <c:v>9</c:v>
                </c:pt>
                <c:pt idx="34">
                  <c:v>9</c:v>
                </c:pt>
                <c:pt idx="35">
                  <c:v>9</c:v>
                </c:pt>
                <c:pt idx="36">
                  <c:v>8</c:v>
                </c:pt>
                <c:pt idx="37">
                  <c:v>8</c:v>
                </c:pt>
                <c:pt idx="38">
                  <c:v>6</c:v>
                </c:pt>
                <c:pt idx="39">
                  <c:v>8</c:v>
                </c:pt>
                <c:pt idx="40">
                  <c:v>13</c:v>
                </c:pt>
                <c:pt idx="41">
                  <c:v>5</c:v>
                </c:pt>
                <c:pt idx="42">
                  <c:v>2</c:v>
                </c:pt>
                <c:pt idx="43">
                  <c:v>0</c:v>
                </c:pt>
                <c:pt idx="44">
                  <c:v>4</c:v>
                </c:pt>
                <c:pt idx="45">
                  <c:v>1</c:v>
                </c:pt>
                <c:pt idx="46">
                  <c:v>1</c:v>
                </c:pt>
                <c:pt idx="47">
                  <c:v>0</c:v>
                </c:pt>
                <c:pt idx="48">
                  <c:v>1</c:v>
                </c:pt>
                <c:pt idx="49">
                  <c:v>0</c:v>
                </c:pt>
                <c:pt idx="50">
                  <c:v>1</c:v>
                </c:pt>
                <c:pt idx="51">
                  <c:v>0</c:v>
                </c:pt>
                <c:pt idx="52">
                  <c:v>0</c:v>
                </c:pt>
                <c:pt idx="53">
                  <c:v>0</c:v>
                </c:pt>
                <c:pt idx="54">
                  <c:v>1</c:v>
                </c:pt>
                <c:pt idx="55">
                  <c:v>1</c:v>
                </c:pt>
                <c:pt idx="56">
                  <c:v>0</c:v>
                </c:pt>
                <c:pt idx="57">
                  <c:v>1</c:v>
                </c:pt>
              </c:numCache>
            </c:numRef>
          </c:val>
          <c:smooth val="0"/>
        </c:ser>
        <c:dLbls>
          <c:showLegendKey val="0"/>
          <c:showVal val="0"/>
          <c:showCatName val="0"/>
          <c:showSerName val="0"/>
          <c:showPercent val="0"/>
          <c:showBubbleSize val="0"/>
        </c:dLbls>
        <c:smooth val="0"/>
        <c:axId val="420103112"/>
        <c:axId val="420099976"/>
      </c:lineChart>
      <c:catAx>
        <c:axId val="420103112"/>
        <c:scaling>
          <c:orientation val="minMax"/>
        </c:scaling>
        <c:delete val="0"/>
        <c:axPos val="b"/>
        <c:title>
          <c:tx>
            <c:rich>
              <a:bodyPr/>
              <a:lstStyle/>
              <a:p>
                <a:pPr>
                  <a:defRPr/>
                </a:pPr>
                <a:r>
                  <a:rPr lang="en-US" dirty="0"/>
                  <a:t>Elapsed Time (Years)</a:t>
                </a:r>
              </a:p>
            </c:rich>
          </c:tx>
          <c:layout>
            <c:manualLayout>
              <c:xMode val="edge"/>
              <c:yMode val="edge"/>
              <c:x val="0.37067773167358198"/>
              <c:y val="0.89373297002724805"/>
            </c:manualLayout>
          </c:layout>
          <c:overlay val="0"/>
          <c:spPr>
            <a:noFill/>
            <a:ln w="27084">
              <a:noFill/>
            </a:ln>
          </c:spPr>
        </c:title>
        <c:numFmt formatCode="General" sourceLinked="1"/>
        <c:majorTickMark val="none"/>
        <c:minorTickMark val="none"/>
        <c:tickLblPos val="nextTo"/>
        <c:spPr>
          <a:ln w="3385">
            <a:solidFill>
              <a:srgbClr val="000000"/>
            </a:solidFill>
            <a:prstDash val="solid"/>
          </a:ln>
        </c:spPr>
        <c:txPr>
          <a:bodyPr rot="-2700000" vert="horz"/>
          <a:lstStyle/>
          <a:p>
            <a:pPr>
              <a:defRPr/>
            </a:pPr>
            <a:endParaRPr lang="en-US"/>
          </a:p>
        </c:txPr>
        <c:crossAx val="420099976"/>
        <c:crosses val="autoZero"/>
        <c:auto val="1"/>
        <c:lblAlgn val="ctr"/>
        <c:lblOffset val="100"/>
        <c:tickLblSkip val="4"/>
        <c:tickMarkSkip val="1"/>
        <c:noMultiLvlLbl val="0"/>
      </c:catAx>
      <c:valAx>
        <c:axId val="420099976"/>
        <c:scaling>
          <c:orientation val="minMax"/>
        </c:scaling>
        <c:delete val="0"/>
        <c:axPos val="l"/>
        <c:numFmt formatCode="General" sourceLinked="1"/>
        <c:majorTickMark val="out"/>
        <c:minorTickMark val="none"/>
        <c:tickLblPos val="nextTo"/>
        <c:spPr>
          <a:ln w="3385">
            <a:solidFill>
              <a:srgbClr val="000000"/>
            </a:solidFill>
            <a:prstDash val="solid"/>
          </a:ln>
        </c:spPr>
        <c:txPr>
          <a:bodyPr rot="0" vert="horz"/>
          <a:lstStyle/>
          <a:p>
            <a:pPr>
              <a:defRPr/>
            </a:pPr>
            <a:endParaRPr lang="en-US"/>
          </a:p>
        </c:txPr>
        <c:crossAx val="420103112"/>
        <c:crosses val="autoZero"/>
        <c:crossBetween val="between"/>
      </c:valAx>
      <c:spPr>
        <a:solidFill>
          <a:srgbClr val="FFFFFF"/>
        </a:solidFill>
        <a:ln w="13542">
          <a:noFill/>
          <a:prstDash val="solid"/>
        </a:ln>
      </c:spPr>
    </c:plotArea>
    <c:legend>
      <c:legendPos val="t"/>
      <c:layout/>
      <c:overlay val="0"/>
      <c:spPr>
        <a:solidFill>
          <a:srgbClr val="FFFFFF"/>
        </a:solidFill>
        <a:ln w="3385">
          <a:noFill/>
          <a:prstDash val="solid"/>
        </a:ln>
      </c:spPr>
    </c:legend>
    <c:plotVisOnly val="1"/>
    <c:dispBlanksAs val="gap"/>
    <c:showDLblsOverMax val="0"/>
  </c:chart>
  <c:spPr>
    <a:solidFill>
      <a:srgbClr val="FFFFFF"/>
    </a:solidFill>
    <a:ln w="3385">
      <a:solidFill>
        <a:schemeClr val="tx1"/>
      </a:solidFill>
      <a:prstDash val="solid"/>
    </a:ln>
  </c:spPr>
  <c:txPr>
    <a:bodyPr/>
    <a:lstStyle/>
    <a:p>
      <a:pPr>
        <a:defRPr sz="1600" b="0" i="0" u="none" strike="noStrike" baseline="0">
          <a:solidFill>
            <a:srgbClr val="000000"/>
          </a:solidFill>
          <a:latin typeface="+mn-lt"/>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solidFill>
                  <a:schemeClr val="accent1">
                    <a:lumMod val="50000"/>
                  </a:schemeClr>
                </a:solidFill>
              </a:rPr>
              <a:t>Percent of students who ever misused a stimulant or pain reliever</a:t>
            </a:r>
            <a:endParaRPr lang="en-US" dirty="0">
              <a:solidFill>
                <a:schemeClr val="accent1">
                  <a:lumMod val="50000"/>
                </a:schemeClr>
              </a:solidFill>
            </a:endParaRPr>
          </a:p>
        </c:rich>
      </c:tx>
      <c:layout>
        <c:manualLayout>
          <c:xMode val="edge"/>
          <c:yMode val="edge"/>
          <c:x val="0.13454839313515601"/>
          <c:y val="2.25563883066262E-2"/>
        </c:manualLayout>
      </c:layout>
      <c:overlay val="0"/>
      <c:spPr>
        <a:noFill/>
        <a:ln>
          <a:noFill/>
        </a:ln>
        <a:effectLst/>
      </c:spPr>
    </c:title>
    <c:autoTitleDeleted val="0"/>
    <c:plotArea>
      <c:layout/>
      <c:lineChart>
        <c:grouping val="standard"/>
        <c:varyColors val="0"/>
        <c:ser>
          <c:idx val="0"/>
          <c:order val="0"/>
          <c:tx>
            <c:strRef>
              <c:f>Rx!$B$6</c:f>
              <c:strCache>
                <c:ptCount val="1"/>
                <c:pt idx="0">
                  <c:v>LNSU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Rx!$C$4:$E$5</c:f>
              <c:strCache>
                <c:ptCount val="3"/>
                <c:pt idx="0">
                  <c:v>2009</c:v>
                </c:pt>
                <c:pt idx="1">
                  <c:v>2011</c:v>
                </c:pt>
                <c:pt idx="2">
                  <c:v>2013</c:v>
                </c:pt>
              </c:strCache>
            </c:strRef>
          </c:cat>
          <c:val>
            <c:numRef>
              <c:f>Rx!$C$6:$E$6</c:f>
              <c:numCache>
                <c:formatCode>General</c:formatCode>
                <c:ptCount val="3"/>
                <c:pt idx="0">
                  <c:v>18</c:v>
                </c:pt>
                <c:pt idx="1">
                  <c:v>17</c:v>
                </c:pt>
                <c:pt idx="2">
                  <c:v>11</c:v>
                </c:pt>
              </c:numCache>
            </c:numRef>
          </c:val>
          <c:smooth val="0"/>
        </c:ser>
        <c:ser>
          <c:idx val="1"/>
          <c:order val="1"/>
          <c:tx>
            <c:strRef>
              <c:f>Rx!$B$7</c:f>
              <c:strCache>
                <c:ptCount val="1"/>
                <c:pt idx="0">
                  <c:v>LSSU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Rx!$C$4:$E$5</c:f>
              <c:strCache>
                <c:ptCount val="3"/>
                <c:pt idx="0">
                  <c:v>2009</c:v>
                </c:pt>
                <c:pt idx="1">
                  <c:v>2011</c:v>
                </c:pt>
                <c:pt idx="2">
                  <c:v>2013</c:v>
                </c:pt>
              </c:strCache>
            </c:strRef>
          </c:cat>
          <c:val>
            <c:numRef>
              <c:f>Rx!$C$7:$E$7</c:f>
              <c:numCache>
                <c:formatCode>General</c:formatCode>
                <c:ptCount val="3"/>
                <c:pt idx="0">
                  <c:v>20</c:v>
                </c:pt>
                <c:pt idx="1">
                  <c:v>16</c:v>
                </c:pt>
                <c:pt idx="2">
                  <c:v>12</c:v>
                </c:pt>
              </c:numCache>
            </c:numRef>
          </c:val>
          <c:smooth val="0"/>
        </c:ser>
        <c:ser>
          <c:idx val="2"/>
          <c:order val="2"/>
          <c:tx>
            <c:strRef>
              <c:f>Rx!$B$8</c:f>
              <c:strCache>
                <c:ptCount val="1"/>
                <c:pt idx="0">
                  <c:v>OSSU</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Rx!$C$4:$E$5</c:f>
              <c:strCache>
                <c:ptCount val="3"/>
                <c:pt idx="0">
                  <c:v>2009</c:v>
                </c:pt>
                <c:pt idx="1">
                  <c:v>2011</c:v>
                </c:pt>
                <c:pt idx="2">
                  <c:v>2013</c:v>
                </c:pt>
              </c:strCache>
            </c:strRef>
          </c:cat>
          <c:val>
            <c:numRef>
              <c:f>Rx!$C$8:$E$8</c:f>
              <c:numCache>
                <c:formatCode>General</c:formatCode>
                <c:ptCount val="3"/>
                <c:pt idx="0">
                  <c:v>18</c:v>
                </c:pt>
                <c:pt idx="1">
                  <c:v>18</c:v>
                </c:pt>
                <c:pt idx="2">
                  <c:v>10</c:v>
                </c:pt>
              </c:numCache>
            </c:numRef>
          </c:val>
          <c:smooth val="0"/>
        </c:ser>
        <c:ser>
          <c:idx val="3"/>
          <c:order val="3"/>
          <c:tx>
            <c:strRef>
              <c:f>Rx!$B$9</c:f>
              <c:strCache>
                <c:ptCount val="1"/>
                <c:pt idx="0">
                  <c:v>VT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Rx!$C$4:$E$5</c:f>
              <c:strCache>
                <c:ptCount val="3"/>
                <c:pt idx="0">
                  <c:v>2009</c:v>
                </c:pt>
                <c:pt idx="1">
                  <c:v>2011</c:v>
                </c:pt>
                <c:pt idx="2">
                  <c:v>2013</c:v>
                </c:pt>
              </c:strCache>
            </c:strRef>
          </c:cat>
          <c:val>
            <c:numRef>
              <c:f>Rx!$C$9:$E$9</c:f>
              <c:numCache>
                <c:formatCode>General</c:formatCode>
                <c:ptCount val="3"/>
                <c:pt idx="0">
                  <c:v>17</c:v>
                </c:pt>
                <c:pt idx="1">
                  <c:v>14</c:v>
                </c:pt>
                <c:pt idx="2">
                  <c:v>13</c:v>
                </c:pt>
              </c:numCache>
            </c:numRef>
          </c:val>
          <c:smooth val="0"/>
        </c:ser>
        <c:dLbls>
          <c:showLegendKey val="0"/>
          <c:showVal val="0"/>
          <c:showCatName val="0"/>
          <c:showSerName val="0"/>
          <c:showPercent val="0"/>
          <c:showBubbleSize val="0"/>
        </c:dLbls>
        <c:marker val="1"/>
        <c:smooth val="0"/>
        <c:axId val="419306248"/>
        <c:axId val="419310952"/>
      </c:lineChart>
      <c:catAx>
        <c:axId val="419306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310952"/>
        <c:crosses val="autoZero"/>
        <c:auto val="1"/>
        <c:lblAlgn val="ctr"/>
        <c:lblOffset val="100"/>
        <c:noMultiLvlLbl val="0"/>
      </c:catAx>
      <c:valAx>
        <c:axId val="419310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306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t>Percent of students who think people their age </a:t>
            </a:r>
          </a:p>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t>risk harming themselves if they </a:t>
            </a:r>
          </a:p>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t>binge drink on weekends </a:t>
            </a:r>
            <a:endParaRPr lang="en-US"/>
          </a:p>
        </c:rich>
      </c:tx>
      <c:layout/>
      <c:overlay val="0"/>
      <c:spPr>
        <a:noFill/>
        <a:ln>
          <a:noFill/>
        </a:ln>
        <a:effectLst/>
      </c:spPr>
    </c:title>
    <c:autoTitleDeleted val="0"/>
    <c:plotArea>
      <c:layout/>
      <c:lineChart>
        <c:grouping val="standard"/>
        <c:varyColors val="0"/>
        <c:ser>
          <c:idx val="0"/>
          <c:order val="0"/>
          <c:tx>
            <c:strRef>
              <c:f>'Risk Alc'!$B$6</c:f>
              <c:strCache>
                <c:ptCount val="1"/>
                <c:pt idx="0">
                  <c:v>LNSU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'Risk Alc'!$C$4:$E$5</c:f>
              <c:strCache>
                <c:ptCount val="3"/>
                <c:pt idx="0">
                  <c:v>2009</c:v>
                </c:pt>
                <c:pt idx="1">
                  <c:v>2011</c:v>
                </c:pt>
                <c:pt idx="2">
                  <c:v>2013</c:v>
                </c:pt>
              </c:strCache>
            </c:strRef>
          </c:cat>
          <c:val>
            <c:numRef>
              <c:f>'Risk Alc'!$C$6:$E$6</c:f>
              <c:numCache>
                <c:formatCode>General</c:formatCode>
                <c:ptCount val="3"/>
                <c:pt idx="0">
                  <c:v>25</c:v>
                </c:pt>
                <c:pt idx="1">
                  <c:v>33</c:v>
                </c:pt>
                <c:pt idx="2">
                  <c:v>31</c:v>
                </c:pt>
              </c:numCache>
            </c:numRef>
          </c:val>
          <c:smooth val="0"/>
        </c:ser>
        <c:ser>
          <c:idx val="1"/>
          <c:order val="1"/>
          <c:tx>
            <c:strRef>
              <c:f>'Risk Alc'!$B$7</c:f>
              <c:strCache>
                <c:ptCount val="1"/>
                <c:pt idx="0">
                  <c:v>LSSU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'Risk Alc'!$C$4:$E$5</c:f>
              <c:strCache>
                <c:ptCount val="3"/>
                <c:pt idx="0">
                  <c:v>2009</c:v>
                </c:pt>
                <c:pt idx="1">
                  <c:v>2011</c:v>
                </c:pt>
                <c:pt idx="2">
                  <c:v>2013</c:v>
                </c:pt>
              </c:strCache>
            </c:strRef>
          </c:cat>
          <c:val>
            <c:numRef>
              <c:f>'Risk Alc'!$C$7:$E$7</c:f>
              <c:numCache>
                <c:formatCode>General</c:formatCode>
                <c:ptCount val="3"/>
                <c:pt idx="0">
                  <c:v>22</c:v>
                </c:pt>
                <c:pt idx="1">
                  <c:v>33</c:v>
                </c:pt>
                <c:pt idx="2">
                  <c:v>31</c:v>
                </c:pt>
              </c:numCache>
            </c:numRef>
          </c:val>
          <c:smooth val="0"/>
        </c:ser>
        <c:ser>
          <c:idx val="2"/>
          <c:order val="2"/>
          <c:tx>
            <c:strRef>
              <c:f>'Risk Alc'!$B$8</c:f>
              <c:strCache>
                <c:ptCount val="1"/>
                <c:pt idx="0">
                  <c:v>OSSU</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'Risk Alc'!$C$4:$E$5</c:f>
              <c:strCache>
                <c:ptCount val="3"/>
                <c:pt idx="0">
                  <c:v>2009</c:v>
                </c:pt>
                <c:pt idx="1">
                  <c:v>2011</c:v>
                </c:pt>
                <c:pt idx="2">
                  <c:v>2013</c:v>
                </c:pt>
              </c:strCache>
            </c:strRef>
          </c:cat>
          <c:val>
            <c:numRef>
              <c:f>'Risk Alc'!$C$8:$E$8</c:f>
              <c:numCache>
                <c:formatCode>General</c:formatCode>
                <c:ptCount val="3"/>
                <c:pt idx="0">
                  <c:v>24</c:v>
                </c:pt>
                <c:pt idx="1">
                  <c:v>38</c:v>
                </c:pt>
                <c:pt idx="2">
                  <c:v>34</c:v>
                </c:pt>
              </c:numCache>
            </c:numRef>
          </c:val>
          <c:smooth val="0"/>
        </c:ser>
        <c:ser>
          <c:idx val="3"/>
          <c:order val="3"/>
          <c:tx>
            <c:strRef>
              <c:f>'Risk Alc'!$B$9</c:f>
              <c:strCache>
                <c:ptCount val="1"/>
                <c:pt idx="0">
                  <c:v>VT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'Risk Alc'!$C$4:$E$5</c:f>
              <c:strCache>
                <c:ptCount val="3"/>
                <c:pt idx="0">
                  <c:v>2009</c:v>
                </c:pt>
                <c:pt idx="1">
                  <c:v>2011</c:v>
                </c:pt>
                <c:pt idx="2">
                  <c:v>2013</c:v>
                </c:pt>
              </c:strCache>
            </c:strRef>
          </c:cat>
          <c:val>
            <c:numRef>
              <c:f>'Risk Alc'!$C$9:$E$9</c:f>
              <c:numCache>
                <c:formatCode>General</c:formatCode>
                <c:ptCount val="3"/>
                <c:pt idx="0">
                  <c:v>25</c:v>
                </c:pt>
                <c:pt idx="1">
                  <c:v>38</c:v>
                </c:pt>
                <c:pt idx="2">
                  <c:v>38</c:v>
                </c:pt>
              </c:numCache>
            </c:numRef>
          </c:val>
          <c:smooth val="0"/>
        </c:ser>
        <c:dLbls>
          <c:showLegendKey val="0"/>
          <c:showVal val="0"/>
          <c:showCatName val="0"/>
          <c:showSerName val="0"/>
          <c:showPercent val="0"/>
          <c:showBubbleSize val="0"/>
        </c:dLbls>
        <c:marker val="1"/>
        <c:smooth val="0"/>
        <c:axId val="419308600"/>
        <c:axId val="419309776"/>
      </c:lineChart>
      <c:catAx>
        <c:axId val="419308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309776"/>
        <c:crosses val="autoZero"/>
        <c:auto val="1"/>
        <c:lblAlgn val="ctr"/>
        <c:lblOffset val="100"/>
        <c:noMultiLvlLbl val="0"/>
      </c:catAx>
      <c:valAx>
        <c:axId val="419309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308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solidFill>
                  <a:schemeClr val="accent1">
                    <a:lumMod val="50000"/>
                  </a:schemeClr>
                </a:solidFill>
              </a:rPr>
              <a:t>Percent of students who think people their age risk harming themselves if they</a:t>
            </a:r>
            <a:r>
              <a:rPr lang="en-US" sz="1400" b="0" i="0" u="none" strike="noStrike" baseline="0" dirty="0" smtClean="0">
                <a:solidFill>
                  <a:schemeClr val="accent1">
                    <a:lumMod val="50000"/>
                  </a:schemeClr>
                </a:solidFill>
              </a:rPr>
              <a:t> </a:t>
            </a:r>
          </a:p>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smtClean="0">
                <a:solidFill>
                  <a:schemeClr val="accent1">
                    <a:lumMod val="50000"/>
                  </a:schemeClr>
                </a:solidFill>
              </a:rPr>
              <a:t>smoke </a:t>
            </a:r>
            <a:r>
              <a:rPr lang="en-US" sz="1400" b="0" i="0" u="none" strike="noStrike" baseline="0" dirty="0">
                <a:solidFill>
                  <a:schemeClr val="accent1">
                    <a:lumMod val="50000"/>
                  </a:schemeClr>
                </a:solidFill>
              </a:rPr>
              <a:t>marijuana regularly </a:t>
            </a:r>
            <a:endParaRPr lang="en-US" dirty="0">
              <a:solidFill>
                <a:schemeClr val="accent1">
                  <a:lumMod val="50000"/>
                </a:schemeClr>
              </a:solidFill>
            </a:endParaRPr>
          </a:p>
        </c:rich>
      </c:tx>
      <c:layout/>
      <c:overlay val="0"/>
      <c:spPr>
        <a:noFill/>
        <a:ln>
          <a:noFill/>
        </a:ln>
        <a:effectLst/>
      </c:spPr>
    </c:title>
    <c:autoTitleDeleted val="0"/>
    <c:plotArea>
      <c:layout>
        <c:manualLayout>
          <c:layoutTarget val="inner"/>
          <c:xMode val="edge"/>
          <c:yMode val="edge"/>
          <c:x val="6.2333615937695E-2"/>
          <c:y val="0.18124224557242799"/>
          <c:w val="0.90286351706036705"/>
          <c:h val="0.61498432487605703"/>
        </c:manualLayout>
      </c:layout>
      <c:lineChart>
        <c:grouping val="standard"/>
        <c:varyColors val="0"/>
        <c:ser>
          <c:idx val="0"/>
          <c:order val="0"/>
          <c:tx>
            <c:strRef>
              <c:f>'Risk MJ'!$B$6</c:f>
              <c:strCache>
                <c:ptCount val="1"/>
                <c:pt idx="0">
                  <c:v>LNSU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'Risk MJ'!$C$4:$E$5</c:f>
              <c:strCache>
                <c:ptCount val="3"/>
                <c:pt idx="0">
                  <c:v>2009</c:v>
                </c:pt>
                <c:pt idx="1">
                  <c:v>2011</c:v>
                </c:pt>
                <c:pt idx="2">
                  <c:v>2013</c:v>
                </c:pt>
              </c:strCache>
            </c:strRef>
          </c:cat>
          <c:val>
            <c:numRef>
              <c:f>'Risk MJ'!$C$6:$E$6</c:f>
              <c:numCache>
                <c:formatCode>General</c:formatCode>
                <c:ptCount val="3"/>
                <c:pt idx="0">
                  <c:v>42</c:v>
                </c:pt>
                <c:pt idx="1">
                  <c:v>34</c:v>
                </c:pt>
                <c:pt idx="2">
                  <c:v>24</c:v>
                </c:pt>
              </c:numCache>
            </c:numRef>
          </c:val>
          <c:smooth val="0"/>
        </c:ser>
        <c:ser>
          <c:idx val="1"/>
          <c:order val="1"/>
          <c:tx>
            <c:strRef>
              <c:f>'Risk MJ'!$B$7</c:f>
              <c:strCache>
                <c:ptCount val="1"/>
                <c:pt idx="0">
                  <c:v>LSSU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'Risk MJ'!$C$4:$E$5</c:f>
              <c:strCache>
                <c:ptCount val="3"/>
                <c:pt idx="0">
                  <c:v>2009</c:v>
                </c:pt>
                <c:pt idx="1">
                  <c:v>2011</c:v>
                </c:pt>
                <c:pt idx="2">
                  <c:v>2013</c:v>
                </c:pt>
              </c:strCache>
            </c:strRef>
          </c:cat>
          <c:val>
            <c:numRef>
              <c:f>'Risk MJ'!$C$7:$E$7</c:f>
              <c:numCache>
                <c:formatCode>General</c:formatCode>
                <c:ptCount val="3"/>
                <c:pt idx="0">
                  <c:v>35</c:v>
                </c:pt>
                <c:pt idx="1">
                  <c:v>28</c:v>
                </c:pt>
                <c:pt idx="2">
                  <c:v>24</c:v>
                </c:pt>
              </c:numCache>
            </c:numRef>
          </c:val>
          <c:smooth val="0"/>
        </c:ser>
        <c:ser>
          <c:idx val="2"/>
          <c:order val="2"/>
          <c:tx>
            <c:strRef>
              <c:f>'Risk MJ'!$B$8</c:f>
              <c:strCache>
                <c:ptCount val="1"/>
                <c:pt idx="0">
                  <c:v>OSSU</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'Risk MJ'!$C$4:$E$5</c:f>
              <c:strCache>
                <c:ptCount val="3"/>
                <c:pt idx="0">
                  <c:v>2009</c:v>
                </c:pt>
                <c:pt idx="1">
                  <c:v>2011</c:v>
                </c:pt>
                <c:pt idx="2">
                  <c:v>2013</c:v>
                </c:pt>
              </c:strCache>
            </c:strRef>
          </c:cat>
          <c:val>
            <c:numRef>
              <c:f>'Risk MJ'!$C$8:$E$8</c:f>
              <c:numCache>
                <c:formatCode>General</c:formatCode>
                <c:ptCount val="3"/>
                <c:pt idx="0">
                  <c:v>50</c:v>
                </c:pt>
                <c:pt idx="1">
                  <c:v>42</c:v>
                </c:pt>
                <c:pt idx="2">
                  <c:v>31</c:v>
                </c:pt>
              </c:numCache>
            </c:numRef>
          </c:val>
          <c:smooth val="0"/>
        </c:ser>
        <c:ser>
          <c:idx val="3"/>
          <c:order val="3"/>
          <c:tx>
            <c:strRef>
              <c:f>'Risk MJ'!$B$9</c:f>
              <c:strCache>
                <c:ptCount val="1"/>
                <c:pt idx="0">
                  <c:v>VT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'Risk MJ'!$C$4:$E$5</c:f>
              <c:strCache>
                <c:ptCount val="3"/>
                <c:pt idx="0">
                  <c:v>2009</c:v>
                </c:pt>
                <c:pt idx="1">
                  <c:v>2011</c:v>
                </c:pt>
                <c:pt idx="2">
                  <c:v>2013</c:v>
                </c:pt>
              </c:strCache>
            </c:strRef>
          </c:cat>
          <c:val>
            <c:numRef>
              <c:f>'Risk MJ'!$C$9:$E$9</c:f>
              <c:numCache>
                <c:formatCode>General</c:formatCode>
                <c:ptCount val="3"/>
                <c:pt idx="0">
                  <c:v>42</c:v>
                </c:pt>
                <c:pt idx="1">
                  <c:v>34</c:v>
                </c:pt>
                <c:pt idx="2">
                  <c:v>31</c:v>
                </c:pt>
              </c:numCache>
            </c:numRef>
          </c:val>
          <c:smooth val="0"/>
        </c:ser>
        <c:dLbls>
          <c:showLegendKey val="0"/>
          <c:showVal val="0"/>
          <c:showCatName val="0"/>
          <c:showSerName val="0"/>
          <c:showPercent val="0"/>
          <c:showBubbleSize val="0"/>
        </c:dLbls>
        <c:marker val="1"/>
        <c:smooth val="0"/>
        <c:axId val="419305856"/>
        <c:axId val="419307032"/>
      </c:lineChart>
      <c:catAx>
        <c:axId val="41930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307032"/>
        <c:crosses val="autoZero"/>
        <c:auto val="1"/>
        <c:lblAlgn val="ctr"/>
        <c:lblOffset val="100"/>
        <c:noMultiLvlLbl val="0"/>
      </c:catAx>
      <c:valAx>
        <c:axId val="419307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305856"/>
        <c:crosses val="autoZero"/>
        <c:crossBetween val="between"/>
      </c:valAx>
      <c:spPr>
        <a:noFill/>
        <a:ln>
          <a:noFill/>
        </a:ln>
        <a:effectLst/>
      </c:spPr>
    </c:plotArea>
    <c:legend>
      <c:legendPos val="b"/>
      <c:layout>
        <c:manualLayout>
          <c:xMode val="edge"/>
          <c:yMode val="edge"/>
          <c:x val="0.220629311147402"/>
          <c:y val="0.927324602887039"/>
          <c:w val="0.54865714625440698"/>
          <c:h val="7.19527729448281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4712E-6CE0-4709-BC8A-640EC7AA5C66}" type="doc">
      <dgm:prSet loTypeId="urn:microsoft.com/office/officeart/2005/8/layout/pyramid3" loCatId="pyramid" qsTypeId="urn:microsoft.com/office/officeart/2005/8/quickstyle/simple1" qsCatId="simple" csTypeId="urn:microsoft.com/office/officeart/2005/8/colors/accent1_2" csCatId="accent1" phldr="1"/>
      <dgm:spPr/>
    </dgm:pt>
    <dgm:pt modelId="{ADE0870B-C862-4EBC-9B58-78D364761412}">
      <dgm:prSet phldrT="[Tex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n-US" sz="1800" dirty="0" smtClean="0"/>
            <a:t>Recovery Services</a:t>
          </a:r>
          <a:endParaRPr lang="en-US" sz="1800" dirty="0"/>
        </a:p>
      </dgm:t>
    </dgm:pt>
    <dgm:pt modelId="{4384C46C-A9F3-426D-9BF0-AD22A1B80C8E}" type="parTrans" cxnId="{A85BF7C4-AA30-45D5-A628-F5756D59ABFA}">
      <dgm:prSet/>
      <dgm:spPr/>
      <dgm:t>
        <a:bodyPr/>
        <a:lstStyle/>
        <a:p>
          <a:endParaRPr lang="en-US"/>
        </a:p>
      </dgm:t>
    </dgm:pt>
    <dgm:pt modelId="{48E4A7AA-7D53-4CBA-B1F5-FDC2FDE29BFB}" type="sibTrans" cxnId="{A85BF7C4-AA30-45D5-A628-F5756D59ABFA}">
      <dgm:prSet/>
      <dgm:spPr/>
      <dgm:t>
        <a:bodyPr/>
        <a:lstStyle/>
        <a:p>
          <a:endParaRPr lang="en-US"/>
        </a:p>
      </dgm:t>
    </dgm:pt>
    <dgm:pt modelId="{A987D45D-160D-4C9B-983D-67E959DBC488}" type="pres">
      <dgm:prSet presAssocID="{2154712E-6CE0-4709-BC8A-640EC7AA5C66}" presName="Name0" presStyleCnt="0">
        <dgm:presLayoutVars>
          <dgm:dir/>
          <dgm:animLvl val="lvl"/>
          <dgm:resizeHandles val="exact"/>
        </dgm:presLayoutVars>
      </dgm:prSet>
      <dgm:spPr/>
    </dgm:pt>
    <dgm:pt modelId="{B3424167-98DD-42D1-81F5-12C87607352F}" type="pres">
      <dgm:prSet presAssocID="{ADE0870B-C862-4EBC-9B58-78D364761412}" presName="Name8" presStyleCnt="0"/>
      <dgm:spPr/>
    </dgm:pt>
    <dgm:pt modelId="{E8B256D5-B083-4A7E-804D-7A550EAF68A9}" type="pres">
      <dgm:prSet presAssocID="{ADE0870B-C862-4EBC-9B58-78D364761412}" presName="level" presStyleLbl="node1" presStyleIdx="0" presStyleCnt="1">
        <dgm:presLayoutVars>
          <dgm:chMax val="1"/>
          <dgm:bulletEnabled val="1"/>
        </dgm:presLayoutVars>
      </dgm:prSet>
      <dgm:spPr/>
      <dgm:t>
        <a:bodyPr/>
        <a:lstStyle/>
        <a:p>
          <a:endParaRPr lang="en-US"/>
        </a:p>
      </dgm:t>
    </dgm:pt>
    <dgm:pt modelId="{4FA3E6F8-F375-4D2D-8515-8FFA974E9D37}" type="pres">
      <dgm:prSet presAssocID="{ADE0870B-C862-4EBC-9B58-78D364761412}" presName="levelTx" presStyleLbl="revTx" presStyleIdx="0" presStyleCnt="0">
        <dgm:presLayoutVars>
          <dgm:chMax val="1"/>
          <dgm:bulletEnabled val="1"/>
        </dgm:presLayoutVars>
      </dgm:prSet>
      <dgm:spPr/>
      <dgm:t>
        <a:bodyPr/>
        <a:lstStyle/>
        <a:p>
          <a:endParaRPr lang="en-US"/>
        </a:p>
      </dgm:t>
    </dgm:pt>
  </dgm:ptLst>
  <dgm:cxnLst>
    <dgm:cxn modelId="{A85BF7C4-AA30-45D5-A628-F5756D59ABFA}" srcId="{2154712E-6CE0-4709-BC8A-640EC7AA5C66}" destId="{ADE0870B-C862-4EBC-9B58-78D364761412}" srcOrd="0" destOrd="0" parTransId="{4384C46C-A9F3-426D-9BF0-AD22A1B80C8E}" sibTransId="{48E4A7AA-7D53-4CBA-B1F5-FDC2FDE29BFB}"/>
    <dgm:cxn modelId="{46A20A40-364B-2843-98EE-4530CF1BEA44}" type="presOf" srcId="{ADE0870B-C862-4EBC-9B58-78D364761412}" destId="{E8B256D5-B083-4A7E-804D-7A550EAF68A9}" srcOrd="0" destOrd="0" presId="urn:microsoft.com/office/officeart/2005/8/layout/pyramid3"/>
    <dgm:cxn modelId="{AE67FB46-9486-1A4B-94C3-0F29AD7BCFC7}" type="presOf" srcId="{2154712E-6CE0-4709-BC8A-640EC7AA5C66}" destId="{A987D45D-160D-4C9B-983D-67E959DBC488}" srcOrd="0" destOrd="0" presId="urn:microsoft.com/office/officeart/2005/8/layout/pyramid3"/>
    <dgm:cxn modelId="{E5630DD4-D1E7-7145-9F9B-069A4C73B13B}" type="presOf" srcId="{ADE0870B-C862-4EBC-9B58-78D364761412}" destId="{4FA3E6F8-F375-4D2D-8515-8FFA974E9D37}" srcOrd="1" destOrd="0" presId="urn:microsoft.com/office/officeart/2005/8/layout/pyramid3"/>
    <dgm:cxn modelId="{4D189456-B99A-B942-89C5-80B18BC3881D}" type="presParOf" srcId="{A987D45D-160D-4C9B-983D-67E959DBC488}" destId="{B3424167-98DD-42D1-81F5-12C87607352F}" srcOrd="0" destOrd="0" presId="urn:microsoft.com/office/officeart/2005/8/layout/pyramid3"/>
    <dgm:cxn modelId="{FE4B84F1-15BF-6B4D-BA81-16AC910E03E6}" type="presParOf" srcId="{B3424167-98DD-42D1-81F5-12C87607352F}" destId="{E8B256D5-B083-4A7E-804D-7A550EAF68A9}" srcOrd="0" destOrd="0" presId="urn:microsoft.com/office/officeart/2005/8/layout/pyramid3"/>
    <dgm:cxn modelId="{C40ED2B6-F694-C844-A467-859795E77F9D}" type="presParOf" srcId="{B3424167-98DD-42D1-81F5-12C87607352F}" destId="{4FA3E6F8-F375-4D2D-8515-8FFA974E9D3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A78B40-6A58-4A44-8EFE-49F295D2EC9C}" type="doc">
      <dgm:prSet loTypeId="urn:microsoft.com/office/officeart/2005/8/layout/pyramid1" loCatId="pyramid" qsTypeId="urn:microsoft.com/office/officeart/2005/8/quickstyle/simple1" qsCatId="simple" csTypeId="urn:microsoft.com/office/officeart/2005/8/colors/colorful2" csCatId="colorful" phldr="1"/>
      <dgm:spPr/>
    </dgm:pt>
    <dgm:pt modelId="{4850936B-A14E-42B5-BC80-6964C3CC7186}">
      <dgm:prSet phldrT="[Text]" custT="1"/>
      <dgm:spPr/>
      <dgm:t>
        <a:bodyPr/>
        <a:lstStyle/>
        <a:p>
          <a:endParaRPr lang="en-US" sz="1600" dirty="0"/>
        </a:p>
      </dgm:t>
    </dgm:pt>
    <dgm:pt modelId="{86AE53C6-CDF1-46F7-88AC-8348F896088C}" type="parTrans" cxnId="{77B898DC-0CCD-4A28-8B87-E6E80CCF7E14}">
      <dgm:prSet/>
      <dgm:spPr/>
      <dgm:t>
        <a:bodyPr/>
        <a:lstStyle/>
        <a:p>
          <a:endParaRPr lang="en-US"/>
        </a:p>
      </dgm:t>
    </dgm:pt>
    <dgm:pt modelId="{7F9EEE9E-BE1E-4D3E-95C7-A78814EC145D}" type="sibTrans" cxnId="{77B898DC-0CCD-4A28-8B87-E6E80CCF7E14}">
      <dgm:prSet/>
      <dgm:spPr/>
      <dgm:t>
        <a:bodyPr/>
        <a:lstStyle/>
        <a:p>
          <a:endParaRPr lang="en-US"/>
        </a:p>
      </dgm:t>
    </dgm:pt>
    <dgm:pt modelId="{5558EE40-47FC-4B29-BD6F-5CF5706FFF8A}">
      <dgm:prSet phldrT="[Text]" custT="1"/>
      <dgm:spPr/>
      <dgm:t>
        <a:bodyPr/>
        <a:lstStyle/>
        <a:p>
          <a:r>
            <a:rPr lang="en-US" sz="1400" dirty="0" smtClean="0"/>
            <a:t>Intensive Outpatient Treatment</a:t>
          </a:r>
          <a:endParaRPr lang="en-US" sz="1400" dirty="0"/>
        </a:p>
      </dgm:t>
    </dgm:pt>
    <dgm:pt modelId="{24E4EEA9-2ACD-4F76-B273-3B3D3440A6F9}" type="parTrans" cxnId="{C7616969-4C27-417C-B9EE-485321F3CDDE}">
      <dgm:prSet/>
      <dgm:spPr/>
      <dgm:t>
        <a:bodyPr/>
        <a:lstStyle/>
        <a:p>
          <a:endParaRPr lang="en-US"/>
        </a:p>
      </dgm:t>
    </dgm:pt>
    <dgm:pt modelId="{BA9484E2-B08A-4466-88A3-77D06EBD2290}" type="sibTrans" cxnId="{C7616969-4C27-417C-B9EE-485321F3CDDE}">
      <dgm:prSet/>
      <dgm:spPr/>
      <dgm:t>
        <a:bodyPr/>
        <a:lstStyle/>
        <a:p>
          <a:endParaRPr lang="en-US"/>
        </a:p>
      </dgm:t>
    </dgm:pt>
    <dgm:pt modelId="{5FEAF747-F0C8-4304-9B04-77DDE583A625}">
      <dgm:prSet phldrT="[Text]" custT="1"/>
      <dgm:spPr/>
      <dgm:t>
        <a:bodyPr/>
        <a:lstStyle/>
        <a:p>
          <a:r>
            <a:rPr lang="en-US" sz="1400" dirty="0" smtClean="0"/>
            <a:t>Prevention Services</a:t>
          </a:r>
        </a:p>
      </dgm:t>
    </dgm:pt>
    <dgm:pt modelId="{AF57DABD-28C7-4A1B-8335-69500A8CF42F}" type="parTrans" cxnId="{98BBB9BB-442A-4F30-B350-CE3998C6028A}">
      <dgm:prSet/>
      <dgm:spPr/>
      <dgm:t>
        <a:bodyPr/>
        <a:lstStyle/>
        <a:p>
          <a:endParaRPr lang="en-US"/>
        </a:p>
      </dgm:t>
    </dgm:pt>
    <dgm:pt modelId="{A90FDBD3-42CC-4D15-8DA9-094D6118BAC3}" type="sibTrans" cxnId="{98BBB9BB-442A-4F30-B350-CE3998C6028A}">
      <dgm:prSet/>
      <dgm:spPr/>
      <dgm:t>
        <a:bodyPr/>
        <a:lstStyle/>
        <a:p>
          <a:endParaRPr lang="en-US"/>
        </a:p>
      </dgm:t>
    </dgm:pt>
    <dgm:pt modelId="{3BA1A028-6874-46BF-867A-0AA130F067EC}">
      <dgm:prSet custT="1"/>
      <dgm:spPr/>
      <dgm:t>
        <a:bodyPr/>
        <a:lstStyle/>
        <a:p>
          <a:r>
            <a:rPr lang="en-US" sz="1400" dirty="0" smtClean="0"/>
            <a:t>Outpatient Treatment</a:t>
          </a:r>
          <a:endParaRPr lang="en-US" sz="1400" dirty="0"/>
        </a:p>
      </dgm:t>
    </dgm:pt>
    <dgm:pt modelId="{BF017F53-5746-4F77-BD31-AFD7DA41BAB5}" type="parTrans" cxnId="{479F3F7A-F3B0-4ABE-B090-6F981C1062A9}">
      <dgm:prSet/>
      <dgm:spPr/>
      <dgm:t>
        <a:bodyPr/>
        <a:lstStyle/>
        <a:p>
          <a:endParaRPr lang="en-US"/>
        </a:p>
      </dgm:t>
    </dgm:pt>
    <dgm:pt modelId="{1B423994-BB66-42F8-A4C8-2C034247B9BF}" type="sibTrans" cxnId="{479F3F7A-F3B0-4ABE-B090-6F981C1062A9}">
      <dgm:prSet/>
      <dgm:spPr/>
      <dgm:t>
        <a:bodyPr/>
        <a:lstStyle/>
        <a:p>
          <a:endParaRPr lang="en-US"/>
        </a:p>
      </dgm:t>
    </dgm:pt>
    <dgm:pt modelId="{52DCD875-9BC8-490A-9F88-8875452A898F}">
      <dgm:prSet custT="1"/>
      <dgm:spPr/>
      <dgm:t>
        <a:bodyPr/>
        <a:lstStyle/>
        <a:p>
          <a:r>
            <a:rPr lang="en-US" sz="1400" dirty="0" smtClean="0"/>
            <a:t>Screening, Brief Intervention, Referral for Treatment</a:t>
          </a:r>
        </a:p>
      </dgm:t>
    </dgm:pt>
    <dgm:pt modelId="{16C8018C-7171-45B9-AEC3-E3947E19D43C}" type="parTrans" cxnId="{64F1E2BE-12FC-4499-AC42-0F1661CBC6CE}">
      <dgm:prSet/>
      <dgm:spPr/>
      <dgm:t>
        <a:bodyPr/>
        <a:lstStyle/>
        <a:p>
          <a:endParaRPr lang="en-US"/>
        </a:p>
      </dgm:t>
    </dgm:pt>
    <dgm:pt modelId="{4DAEE9E2-CB82-4E61-8A96-3771BB139D11}" type="sibTrans" cxnId="{64F1E2BE-12FC-4499-AC42-0F1661CBC6CE}">
      <dgm:prSet/>
      <dgm:spPr/>
      <dgm:t>
        <a:bodyPr/>
        <a:lstStyle/>
        <a:p>
          <a:endParaRPr lang="en-US"/>
        </a:p>
      </dgm:t>
    </dgm:pt>
    <dgm:pt modelId="{858557CE-E3D8-42BD-A513-9A54587719F1}" type="pres">
      <dgm:prSet presAssocID="{44A78B40-6A58-4A44-8EFE-49F295D2EC9C}" presName="Name0" presStyleCnt="0">
        <dgm:presLayoutVars>
          <dgm:dir/>
          <dgm:animLvl val="lvl"/>
          <dgm:resizeHandles val="exact"/>
        </dgm:presLayoutVars>
      </dgm:prSet>
      <dgm:spPr/>
    </dgm:pt>
    <dgm:pt modelId="{D32828E1-1070-4D7F-800E-3D588A54A014}" type="pres">
      <dgm:prSet presAssocID="{4850936B-A14E-42B5-BC80-6964C3CC7186}" presName="Name8" presStyleCnt="0"/>
      <dgm:spPr/>
    </dgm:pt>
    <dgm:pt modelId="{A31254C6-2A9D-40E7-8F95-AA50523A058A}" type="pres">
      <dgm:prSet presAssocID="{4850936B-A14E-42B5-BC80-6964C3CC7186}" presName="level" presStyleLbl="node1" presStyleIdx="0" presStyleCnt="5" custScaleX="94448" custScaleY="96327">
        <dgm:presLayoutVars>
          <dgm:chMax val="1"/>
          <dgm:bulletEnabled val="1"/>
        </dgm:presLayoutVars>
      </dgm:prSet>
      <dgm:spPr/>
      <dgm:t>
        <a:bodyPr/>
        <a:lstStyle/>
        <a:p>
          <a:endParaRPr lang="en-US"/>
        </a:p>
      </dgm:t>
    </dgm:pt>
    <dgm:pt modelId="{617B0584-D626-478F-ACAA-F546AB3BE7D8}" type="pres">
      <dgm:prSet presAssocID="{4850936B-A14E-42B5-BC80-6964C3CC7186}" presName="levelTx" presStyleLbl="revTx" presStyleIdx="0" presStyleCnt="0">
        <dgm:presLayoutVars>
          <dgm:chMax val="1"/>
          <dgm:bulletEnabled val="1"/>
        </dgm:presLayoutVars>
      </dgm:prSet>
      <dgm:spPr/>
      <dgm:t>
        <a:bodyPr/>
        <a:lstStyle/>
        <a:p>
          <a:endParaRPr lang="en-US"/>
        </a:p>
      </dgm:t>
    </dgm:pt>
    <dgm:pt modelId="{58D139BF-80B6-412A-83AF-6A3C2DB927D9}" type="pres">
      <dgm:prSet presAssocID="{5558EE40-47FC-4B29-BD6F-5CF5706FFF8A}" presName="Name8" presStyleCnt="0"/>
      <dgm:spPr/>
    </dgm:pt>
    <dgm:pt modelId="{9ED35F67-B409-4711-B0B4-BCF59B337C77}" type="pres">
      <dgm:prSet presAssocID="{5558EE40-47FC-4B29-BD6F-5CF5706FFF8A}" presName="level" presStyleLbl="node1" presStyleIdx="1" presStyleCnt="5">
        <dgm:presLayoutVars>
          <dgm:chMax val="1"/>
          <dgm:bulletEnabled val="1"/>
        </dgm:presLayoutVars>
      </dgm:prSet>
      <dgm:spPr/>
      <dgm:t>
        <a:bodyPr/>
        <a:lstStyle/>
        <a:p>
          <a:endParaRPr lang="en-US"/>
        </a:p>
      </dgm:t>
    </dgm:pt>
    <dgm:pt modelId="{29A2BD7C-FCC7-4061-8B66-A6B2F641FC38}" type="pres">
      <dgm:prSet presAssocID="{5558EE40-47FC-4B29-BD6F-5CF5706FFF8A}" presName="levelTx" presStyleLbl="revTx" presStyleIdx="0" presStyleCnt="0">
        <dgm:presLayoutVars>
          <dgm:chMax val="1"/>
          <dgm:bulletEnabled val="1"/>
        </dgm:presLayoutVars>
      </dgm:prSet>
      <dgm:spPr/>
      <dgm:t>
        <a:bodyPr/>
        <a:lstStyle/>
        <a:p>
          <a:endParaRPr lang="en-US"/>
        </a:p>
      </dgm:t>
    </dgm:pt>
    <dgm:pt modelId="{CDA0D53C-24BB-4DFB-83F1-AD1FBF307770}" type="pres">
      <dgm:prSet presAssocID="{3BA1A028-6874-46BF-867A-0AA130F067EC}" presName="Name8" presStyleCnt="0"/>
      <dgm:spPr/>
    </dgm:pt>
    <dgm:pt modelId="{9E0F41F9-CDCD-499B-B833-BFE2644778A8}" type="pres">
      <dgm:prSet presAssocID="{3BA1A028-6874-46BF-867A-0AA130F067EC}" presName="level" presStyleLbl="node1" presStyleIdx="2" presStyleCnt="5" custLinFactNeighborY="0">
        <dgm:presLayoutVars>
          <dgm:chMax val="1"/>
          <dgm:bulletEnabled val="1"/>
        </dgm:presLayoutVars>
      </dgm:prSet>
      <dgm:spPr/>
      <dgm:t>
        <a:bodyPr/>
        <a:lstStyle/>
        <a:p>
          <a:endParaRPr lang="en-US"/>
        </a:p>
      </dgm:t>
    </dgm:pt>
    <dgm:pt modelId="{87E9809E-9788-47CF-AE5E-305517AAF6A6}" type="pres">
      <dgm:prSet presAssocID="{3BA1A028-6874-46BF-867A-0AA130F067EC}" presName="levelTx" presStyleLbl="revTx" presStyleIdx="0" presStyleCnt="0">
        <dgm:presLayoutVars>
          <dgm:chMax val="1"/>
          <dgm:bulletEnabled val="1"/>
        </dgm:presLayoutVars>
      </dgm:prSet>
      <dgm:spPr/>
      <dgm:t>
        <a:bodyPr/>
        <a:lstStyle/>
        <a:p>
          <a:endParaRPr lang="en-US"/>
        </a:p>
      </dgm:t>
    </dgm:pt>
    <dgm:pt modelId="{0CE3999A-1FD0-403E-AF02-6EC5F4A32378}" type="pres">
      <dgm:prSet presAssocID="{52DCD875-9BC8-490A-9F88-8875452A898F}" presName="Name8" presStyleCnt="0"/>
      <dgm:spPr/>
    </dgm:pt>
    <dgm:pt modelId="{EE2412BB-92B5-4BEA-96A3-1086182495B4}" type="pres">
      <dgm:prSet presAssocID="{52DCD875-9BC8-490A-9F88-8875452A898F}" presName="level" presStyleLbl="node1" presStyleIdx="3" presStyleCnt="5" custLinFactNeighborY="-3947">
        <dgm:presLayoutVars>
          <dgm:chMax val="1"/>
          <dgm:bulletEnabled val="1"/>
        </dgm:presLayoutVars>
      </dgm:prSet>
      <dgm:spPr/>
      <dgm:t>
        <a:bodyPr/>
        <a:lstStyle/>
        <a:p>
          <a:endParaRPr lang="en-US"/>
        </a:p>
      </dgm:t>
    </dgm:pt>
    <dgm:pt modelId="{1698D15A-44FF-4E23-8FE7-0E181CB5896E}" type="pres">
      <dgm:prSet presAssocID="{52DCD875-9BC8-490A-9F88-8875452A898F}" presName="levelTx" presStyleLbl="revTx" presStyleIdx="0" presStyleCnt="0">
        <dgm:presLayoutVars>
          <dgm:chMax val="1"/>
          <dgm:bulletEnabled val="1"/>
        </dgm:presLayoutVars>
      </dgm:prSet>
      <dgm:spPr/>
      <dgm:t>
        <a:bodyPr/>
        <a:lstStyle/>
        <a:p>
          <a:endParaRPr lang="en-US"/>
        </a:p>
      </dgm:t>
    </dgm:pt>
    <dgm:pt modelId="{9411C651-AA8A-414C-B21C-45056EE44BE3}" type="pres">
      <dgm:prSet presAssocID="{5FEAF747-F0C8-4304-9B04-77DDE583A625}" presName="Name8" presStyleCnt="0"/>
      <dgm:spPr/>
    </dgm:pt>
    <dgm:pt modelId="{86F6B1D1-5195-442A-B0B4-520E99D6E961}" type="pres">
      <dgm:prSet presAssocID="{5FEAF747-F0C8-4304-9B04-77DDE583A625}" presName="level" presStyleLbl="node1" presStyleIdx="4" presStyleCnt="5">
        <dgm:presLayoutVars>
          <dgm:chMax val="1"/>
          <dgm:bulletEnabled val="1"/>
        </dgm:presLayoutVars>
      </dgm:prSet>
      <dgm:spPr/>
      <dgm:t>
        <a:bodyPr/>
        <a:lstStyle/>
        <a:p>
          <a:endParaRPr lang="en-US"/>
        </a:p>
      </dgm:t>
    </dgm:pt>
    <dgm:pt modelId="{D4F279C4-CAA1-4975-BDC5-D5E58AD7F993}" type="pres">
      <dgm:prSet presAssocID="{5FEAF747-F0C8-4304-9B04-77DDE583A625}" presName="levelTx" presStyleLbl="revTx" presStyleIdx="0" presStyleCnt="0">
        <dgm:presLayoutVars>
          <dgm:chMax val="1"/>
          <dgm:bulletEnabled val="1"/>
        </dgm:presLayoutVars>
      </dgm:prSet>
      <dgm:spPr/>
      <dgm:t>
        <a:bodyPr/>
        <a:lstStyle/>
        <a:p>
          <a:endParaRPr lang="en-US"/>
        </a:p>
      </dgm:t>
    </dgm:pt>
  </dgm:ptLst>
  <dgm:cxnLst>
    <dgm:cxn modelId="{479F3F7A-F3B0-4ABE-B090-6F981C1062A9}" srcId="{44A78B40-6A58-4A44-8EFE-49F295D2EC9C}" destId="{3BA1A028-6874-46BF-867A-0AA130F067EC}" srcOrd="2" destOrd="0" parTransId="{BF017F53-5746-4F77-BD31-AFD7DA41BAB5}" sibTransId="{1B423994-BB66-42F8-A4C8-2C034247B9BF}"/>
    <dgm:cxn modelId="{64F1E2BE-12FC-4499-AC42-0F1661CBC6CE}" srcId="{44A78B40-6A58-4A44-8EFE-49F295D2EC9C}" destId="{52DCD875-9BC8-490A-9F88-8875452A898F}" srcOrd="3" destOrd="0" parTransId="{16C8018C-7171-45B9-AEC3-E3947E19D43C}" sibTransId="{4DAEE9E2-CB82-4E61-8A96-3771BB139D11}"/>
    <dgm:cxn modelId="{1778F0CA-249C-4842-A3BE-B5D0F2AB6A6D}" type="presOf" srcId="{5FEAF747-F0C8-4304-9B04-77DDE583A625}" destId="{D4F279C4-CAA1-4975-BDC5-D5E58AD7F993}" srcOrd="1" destOrd="0" presId="urn:microsoft.com/office/officeart/2005/8/layout/pyramid1"/>
    <dgm:cxn modelId="{98BBB9BB-442A-4F30-B350-CE3998C6028A}" srcId="{44A78B40-6A58-4A44-8EFE-49F295D2EC9C}" destId="{5FEAF747-F0C8-4304-9B04-77DDE583A625}" srcOrd="4" destOrd="0" parTransId="{AF57DABD-28C7-4A1B-8335-69500A8CF42F}" sibTransId="{A90FDBD3-42CC-4D15-8DA9-094D6118BAC3}"/>
    <dgm:cxn modelId="{C7616969-4C27-417C-B9EE-485321F3CDDE}" srcId="{44A78B40-6A58-4A44-8EFE-49F295D2EC9C}" destId="{5558EE40-47FC-4B29-BD6F-5CF5706FFF8A}" srcOrd="1" destOrd="0" parTransId="{24E4EEA9-2ACD-4F76-B273-3B3D3440A6F9}" sibTransId="{BA9484E2-B08A-4466-88A3-77D06EBD2290}"/>
    <dgm:cxn modelId="{56676536-3F46-E741-A469-2C5112C087D8}" type="presOf" srcId="{52DCD875-9BC8-490A-9F88-8875452A898F}" destId="{1698D15A-44FF-4E23-8FE7-0E181CB5896E}" srcOrd="1" destOrd="0" presId="urn:microsoft.com/office/officeart/2005/8/layout/pyramid1"/>
    <dgm:cxn modelId="{0CAEDD04-717A-144E-96C0-9E3A2CA84AB6}" type="presOf" srcId="{44A78B40-6A58-4A44-8EFE-49F295D2EC9C}" destId="{858557CE-E3D8-42BD-A513-9A54587719F1}" srcOrd="0" destOrd="0" presId="urn:microsoft.com/office/officeart/2005/8/layout/pyramid1"/>
    <dgm:cxn modelId="{DBDF4138-EDC3-214B-AF09-E99F171CD875}" type="presOf" srcId="{5FEAF747-F0C8-4304-9B04-77DDE583A625}" destId="{86F6B1D1-5195-442A-B0B4-520E99D6E961}" srcOrd="0" destOrd="0" presId="urn:microsoft.com/office/officeart/2005/8/layout/pyramid1"/>
    <dgm:cxn modelId="{105B330B-F804-2B43-BDC6-03BDD45DCF7E}" type="presOf" srcId="{5558EE40-47FC-4B29-BD6F-5CF5706FFF8A}" destId="{9ED35F67-B409-4711-B0B4-BCF59B337C77}" srcOrd="0" destOrd="0" presId="urn:microsoft.com/office/officeart/2005/8/layout/pyramid1"/>
    <dgm:cxn modelId="{A21C547B-372A-4649-BCB1-1BDA6536669D}" type="presOf" srcId="{3BA1A028-6874-46BF-867A-0AA130F067EC}" destId="{87E9809E-9788-47CF-AE5E-305517AAF6A6}" srcOrd="1" destOrd="0" presId="urn:microsoft.com/office/officeart/2005/8/layout/pyramid1"/>
    <dgm:cxn modelId="{35D3BB6A-CF75-CF48-B6A9-05F24745D51D}" type="presOf" srcId="{3BA1A028-6874-46BF-867A-0AA130F067EC}" destId="{9E0F41F9-CDCD-499B-B833-BFE2644778A8}" srcOrd="0" destOrd="0" presId="urn:microsoft.com/office/officeart/2005/8/layout/pyramid1"/>
    <dgm:cxn modelId="{77B898DC-0CCD-4A28-8B87-E6E80CCF7E14}" srcId="{44A78B40-6A58-4A44-8EFE-49F295D2EC9C}" destId="{4850936B-A14E-42B5-BC80-6964C3CC7186}" srcOrd="0" destOrd="0" parTransId="{86AE53C6-CDF1-46F7-88AC-8348F896088C}" sibTransId="{7F9EEE9E-BE1E-4D3E-95C7-A78814EC145D}"/>
    <dgm:cxn modelId="{6D9D618C-50D4-A04F-BE59-67D3F6B45C11}" type="presOf" srcId="{4850936B-A14E-42B5-BC80-6964C3CC7186}" destId="{617B0584-D626-478F-ACAA-F546AB3BE7D8}" srcOrd="1" destOrd="0" presId="urn:microsoft.com/office/officeart/2005/8/layout/pyramid1"/>
    <dgm:cxn modelId="{DA0381FA-077A-E844-BFBD-AC9140483C4E}" type="presOf" srcId="{4850936B-A14E-42B5-BC80-6964C3CC7186}" destId="{A31254C6-2A9D-40E7-8F95-AA50523A058A}" srcOrd="0" destOrd="0" presId="urn:microsoft.com/office/officeart/2005/8/layout/pyramid1"/>
    <dgm:cxn modelId="{D71A2B91-2750-FA4C-8577-1CACDFD290F6}" type="presOf" srcId="{5558EE40-47FC-4B29-BD6F-5CF5706FFF8A}" destId="{29A2BD7C-FCC7-4061-8B66-A6B2F641FC38}" srcOrd="1" destOrd="0" presId="urn:microsoft.com/office/officeart/2005/8/layout/pyramid1"/>
    <dgm:cxn modelId="{23662BFF-E66C-D94E-9F60-6D121A2121D8}" type="presOf" srcId="{52DCD875-9BC8-490A-9F88-8875452A898F}" destId="{EE2412BB-92B5-4BEA-96A3-1086182495B4}" srcOrd="0" destOrd="0" presId="urn:microsoft.com/office/officeart/2005/8/layout/pyramid1"/>
    <dgm:cxn modelId="{E1217497-2E20-414F-BC29-CD2A78FCC364}" type="presParOf" srcId="{858557CE-E3D8-42BD-A513-9A54587719F1}" destId="{D32828E1-1070-4D7F-800E-3D588A54A014}" srcOrd="0" destOrd="0" presId="urn:microsoft.com/office/officeart/2005/8/layout/pyramid1"/>
    <dgm:cxn modelId="{1C9945D1-68DA-B341-81FD-925D8EE15220}" type="presParOf" srcId="{D32828E1-1070-4D7F-800E-3D588A54A014}" destId="{A31254C6-2A9D-40E7-8F95-AA50523A058A}" srcOrd="0" destOrd="0" presId="urn:microsoft.com/office/officeart/2005/8/layout/pyramid1"/>
    <dgm:cxn modelId="{5BEF2F29-24E0-E340-BA5D-86C29A1AA80C}" type="presParOf" srcId="{D32828E1-1070-4D7F-800E-3D588A54A014}" destId="{617B0584-D626-478F-ACAA-F546AB3BE7D8}" srcOrd="1" destOrd="0" presId="urn:microsoft.com/office/officeart/2005/8/layout/pyramid1"/>
    <dgm:cxn modelId="{E5C4088D-6DA8-404F-A06F-6372EEDFDB9B}" type="presParOf" srcId="{858557CE-E3D8-42BD-A513-9A54587719F1}" destId="{58D139BF-80B6-412A-83AF-6A3C2DB927D9}" srcOrd="1" destOrd="0" presId="urn:microsoft.com/office/officeart/2005/8/layout/pyramid1"/>
    <dgm:cxn modelId="{053D2EA1-4836-DA4F-BDB3-60E43C6DB0B4}" type="presParOf" srcId="{58D139BF-80B6-412A-83AF-6A3C2DB927D9}" destId="{9ED35F67-B409-4711-B0B4-BCF59B337C77}" srcOrd="0" destOrd="0" presId="urn:microsoft.com/office/officeart/2005/8/layout/pyramid1"/>
    <dgm:cxn modelId="{0F95492B-F933-3F45-A24D-BC8F0F05C0B5}" type="presParOf" srcId="{58D139BF-80B6-412A-83AF-6A3C2DB927D9}" destId="{29A2BD7C-FCC7-4061-8B66-A6B2F641FC38}" srcOrd="1" destOrd="0" presId="urn:microsoft.com/office/officeart/2005/8/layout/pyramid1"/>
    <dgm:cxn modelId="{65E177D1-3F35-A841-A0C4-7BE1DA76BCA4}" type="presParOf" srcId="{858557CE-E3D8-42BD-A513-9A54587719F1}" destId="{CDA0D53C-24BB-4DFB-83F1-AD1FBF307770}" srcOrd="2" destOrd="0" presId="urn:microsoft.com/office/officeart/2005/8/layout/pyramid1"/>
    <dgm:cxn modelId="{E3B3C474-5D5E-4B43-89D8-3666D74CCD46}" type="presParOf" srcId="{CDA0D53C-24BB-4DFB-83F1-AD1FBF307770}" destId="{9E0F41F9-CDCD-499B-B833-BFE2644778A8}" srcOrd="0" destOrd="0" presId="urn:microsoft.com/office/officeart/2005/8/layout/pyramid1"/>
    <dgm:cxn modelId="{39390AED-1653-FB42-BC84-6A503CFB2DDB}" type="presParOf" srcId="{CDA0D53C-24BB-4DFB-83F1-AD1FBF307770}" destId="{87E9809E-9788-47CF-AE5E-305517AAF6A6}" srcOrd="1" destOrd="0" presId="urn:microsoft.com/office/officeart/2005/8/layout/pyramid1"/>
    <dgm:cxn modelId="{8242E52F-306C-344F-A5F5-4BF2E8BC7188}" type="presParOf" srcId="{858557CE-E3D8-42BD-A513-9A54587719F1}" destId="{0CE3999A-1FD0-403E-AF02-6EC5F4A32378}" srcOrd="3" destOrd="0" presId="urn:microsoft.com/office/officeart/2005/8/layout/pyramid1"/>
    <dgm:cxn modelId="{AC8B83C8-6A69-EB47-A36E-0BAEE7B490AC}" type="presParOf" srcId="{0CE3999A-1FD0-403E-AF02-6EC5F4A32378}" destId="{EE2412BB-92B5-4BEA-96A3-1086182495B4}" srcOrd="0" destOrd="0" presId="urn:microsoft.com/office/officeart/2005/8/layout/pyramid1"/>
    <dgm:cxn modelId="{3D632B36-FD61-2542-AE0B-E048ABF38BDD}" type="presParOf" srcId="{0CE3999A-1FD0-403E-AF02-6EC5F4A32378}" destId="{1698D15A-44FF-4E23-8FE7-0E181CB5896E}" srcOrd="1" destOrd="0" presId="urn:microsoft.com/office/officeart/2005/8/layout/pyramid1"/>
    <dgm:cxn modelId="{824F8252-BFF1-C34D-B331-08B191FF4F67}" type="presParOf" srcId="{858557CE-E3D8-42BD-A513-9A54587719F1}" destId="{9411C651-AA8A-414C-B21C-45056EE44BE3}" srcOrd="4" destOrd="0" presId="urn:microsoft.com/office/officeart/2005/8/layout/pyramid1"/>
    <dgm:cxn modelId="{994E3D74-2B4C-2C4E-9E36-41D2DDA68117}" type="presParOf" srcId="{9411C651-AA8A-414C-B21C-45056EE44BE3}" destId="{86F6B1D1-5195-442A-B0B4-520E99D6E961}" srcOrd="0" destOrd="0" presId="urn:microsoft.com/office/officeart/2005/8/layout/pyramid1"/>
    <dgm:cxn modelId="{C0FA980B-587E-894F-9751-620FC354E9D2}" type="presParOf" srcId="{9411C651-AA8A-414C-B21C-45056EE44BE3}" destId="{D4F279C4-CAA1-4975-BDC5-D5E58AD7F993}"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256D5-B083-4A7E-804D-7A550EAF68A9}">
      <dsp:nvSpPr>
        <dsp:cNvPr id="0" name=""/>
        <dsp:cNvSpPr/>
      </dsp:nvSpPr>
      <dsp:spPr>
        <a:xfrm rot="10800000">
          <a:off x="0" y="0"/>
          <a:ext cx="1123401" cy="3108158"/>
        </a:xfrm>
        <a:prstGeom prst="trapezoid">
          <a:avLst>
            <a:gd name="adj" fmla="val 5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Recovery Services</a:t>
          </a:r>
          <a:endParaRPr lang="en-US" sz="1800" kern="1200" dirty="0"/>
        </a:p>
      </dsp:txBody>
      <dsp:txXfrm rot="-10800000">
        <a:off x="0" y="0"/>
        <a:ext cx="1123401" cy="3108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254C6-2A9D-40E7-8F95-AA50523A058A}">
      <dsp:nvSpPr>
        <dsp:cNvPr id="0" name=""/>
        <dsp:cNvSpPr/>
      </dsp:nvSpPr>
      <dsp:spPr>
        <a:xfrm>
          <a:off x="1804733" y="0"/>
          <a:ext cx="810132" cy="788739"/>
        </a:xfrm>
        <a:prstGeom prst="trapezoid">
          <a:avLst>
            <a:gd name="adj" fmla="val 54375"/>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p>
      </dsp:txBody>
      <dsp:txXfrm>
        <a:off x="1804733" y="0"/>
        <a:ext cx="810132" cy="788739"/>
      </dsp:txXfrm>
    </dsp:sp>
    <dsp:sp modelId="{9ED35F67-B409-4711-B0B4-BCF59B337C77}">
      <dsp:nvSpPr>
        <dsp:cNvPr id="0" name=""/>
        <dsp:cNvSpPr/>
      </dsp:nvSpPr>
      <dsp:spPr>
        <a:xfrm>
          <a:off x="1335691" y="788739"/>
          <a:ext cx="1748216" cy="818815"/>
        </a:xfrm>
        <a:prstGeom prst="trapezoid">
          <a:avLst>
            <a:gd name="adj" fmla="val 54375"/>
          </a:avLst>
        </a:prstGeom>
        <a:solidFill>
          <a:schemeClr val="accent2">
            <a:hueOff val="-1158197"/>
            <a:satOff val="-20000"/>
            <a:lumOff val="87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Intensive Outpatient Treatment</a:t>
          </a:r>
          <a:endParaRPr lang="en-US" sz="1400" kern="1200" dirty="0"/>
        </a:p>
      </dsp:txBody>
      <dsp:txXfrm>
        <a:off x="1641629" y="788739"/>
        <a:ext cx="1136340" cy="818815"/>
      </dsp:txXfrm>
    </dsp:sp>
    <dsp:sp modelId="{9E0F41F9-CDCD-499B-B833-BFE2644778A8}">
      <dsp:nvSpPr>
        <dsp:cNvPr id="0" name=""/>
        <dsp:cNvSpPr/>
      </dsp:nvSpPr>
      <dsp:spPr>
        <a:xfrm>
          <a:off x="890461" y="1607554"/>
          <a:ext cx="2638677" cy="818815"/>
        </a:xfrm>
        <a:prstGeom prst="trapezoid">
          <a:avLst>
            <a:gd name="adj" fmla="val 54375"/>
          </a:avLst>
        </a:prstGeom>
        <a:solidFill>
          <a:schemeClr val="accent2">
            <a:hueOff val="-2316394"/>
            <a:satOff val="-40000"/>
            <a:lumOff val="1755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Outpatient Treatment</a:t>
          </a:r>
          <a:endParaRPr lang="en-US" sz="1400" kern="1200" dirty="0"/>
        </a:p>
      </dsp:txBody>
      <dsp:txXfrm>
        <a:off x="1352229" y="1607554"/>
        <a:ext cx="1715140" cy="818815"/>
      </dsp:txXfrm>
    </dsp:sp>
    <dsp:sp modelId="{EE2412BB-92B5-4BEA-96A3-1086182495B4}">
      <dsp:nvSpPr>
        <dsp:cNvPr id="0" name=""/>
        <dsp:cNvSpPr/>
      </dsp:nvSpPr>
      <dsp:spPr>
        <a:xfrm>
          <a:off x="445230" y="2394051"/>
          <a:ext cx="3529138" cy="818815"/>
        </a:xfrm>
        <a:prstGeom prst="trapezoid">
          <a:avLst>
            <a:gd name="adj" fmla="val 54375"/>
          </a:avLst>
        </a:prstGeom>
        <a:solidFill>
          <a:schemeClr val="accent2">
            <a:hueOff val="-3474592"/>
            <a:satOff val="-60000"/>
            <a:lumOff val="2632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Screening, Brief Intervention, Referral for Treatment</a:t>
          </a:r>
        </a:p>
      </dsp:txBody>
      <dsp:txXfrm>
        <a:off x="1062829" y="2394051"/>
        <a:ext cx="2293940" cy="818815"/>
      </dsp:txXfrm>
    </dsp:sp>
    <dsp:sp modelId="{86F6B1D1-5195-442A-B0B4-520E99D6E961}">
      <dsp:nvSpPr>
        <dsp:cNvPr id="0" name=""/>
        <dsp:cNvSpPr/>
      </dsp:nvSpPr>
      <dsp:spPr>
        <a:xfrm>
          <a:off x="0" y="3245184"/>
          <a:ext cx="4419599" cy="818815"/>
        </a:xfrm>
        <a:prstGeom prst="trapezoid">
          <a:avLst>
            <a:gd name="adj" fmla="val 54375"/>
          </a:avLst>
        </a:prstGeom>
        <a:solidFill>
          <a:schemeClr val="accent2">
            <a:hueOff val="-4632789"/>
            <a:satOff val="-80000"/>
            <a:lumOff val="350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Prevention Services</a:t>
          </a:r>
        </a:p>
      </dsp:txBody>
      <dsp:txXfrm>
        <a:off x="773429" y="3245184"/>
        <a:ext cx="2872740" cy="8188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2" tIns="46586" rIns="93172" bIns="46586" numCol="1" anchor="t" anchorCtr="0" compatLnSpc="1">
            <a:prstTxWarp prst="textNoShape">
              <a:avLst/>
            </a:prstTxWarp>
          </a:bodyPr>
          <a:lstStyle>
            <a:lvl1pPr algn="r">
              <a:defRPr sz="1300" smtClean="0">
                <a:ea typeface="ＭＳ Ｐゴシック" charset="-128"/>
              </a:defRPr>
            </a:lvl1pPr>
          </a:lstStyle>
          <a:p>
            <a:pPr>
              <a:defRPr/>
            </a:pPr>
            <a:fld id="{00858485-3867-415D-904A-EDA949F47B17}" type="datetime1">
              <a:rPr lang="en-US"/>
              <a:pPr>
                <a:defRPr/>
              </a:pPr>
              <a:t>9/8/2014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300" smtClean="0">
                <a:ea typeface="ＭＳ Ｐゴシック" charset="-128"/>
              </a:defRPr>
            </a:lvl1pPr>
          </a:lstStyle>
          <a:p>
            <a:pPr>
              <a:defRPr/>
            </a:pPr>
            <a:fld id="{5AB87F99-72CB-4B71-921F-373D9FB07785}" type="slidenum">
              <a:rPr lang="en-US"/>
              <a:pPr>
                <a:defRPr/>
              </a:pPr>
              <a:t>‹#›</a:t>
            </a:fld>
            <a:endParaRPr lang="en-US" dirty="0"/>
          </a:p>
        </p:txBody>
      </p:sp>
    </p:spTree>
    <p:extLst>
      <p:ext uri="{BB962C8B-B14F-4D97-AF65-F5344CB8AC3E}">
        <p14:creationId xmlns:p14="http://schemas.microsoft.com/office/powerpoint/2010/main" val="19346433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2" tIns="46586" rIns="93172" bIns="46586" numCol="1" anchor="t" anchorCtr="0" compatLnSpc="1">
            <a:prstTxWarp prst="textNoShape">
              <a:avLst/>
            </a:prstTxWarp>
          </a:bodyPr>
          <a:lstStyle>
            <a:lvl1pPr algn="r">
              <a:defRPr sz="1300" smtClean="0">
                <a:ea typeface="ＭＳ Ｐゴシック" charset="-128"/>
              </a:defRPr>
            </a:lvl1pPr>
          </a:lstStyle>
          <a:p>
            <a:pPr>
              <a:defRPr/>
            </a:pPr>
            <a:fld id="{055AF777-7714-4028-9E03-4975E5BB5ADD}" type="datetime1">
              <a:rPr lang="en-US"/>
              <a:pPr>
                <a:defRPr/>
              </a:pPr>
              <a:t>9/8/2014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ea typeface="ＭＳ Ｐゴシック" charset="-128"/>
                <a:cs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300" smtClean="0">
                <a:ea typeface="ＭＳ Ｐゴシック" charset="-128"/>
              </a:defRPr>
            </a:lvl1pPr>
          </a:lstStyle>
          <a:p>
            <a:pPr>
              <a:defRPr/>
            </a:pPr>
            <a:fld id="{589CAA05-E470-4558-8840-E2894ADEAC8A}" type="slidenum">
              <a:rPr lang="en-US"/>
              <a:pPr>
                <a:defRPr/>
              </a:pPr>
              <a:t>‹#›</a:t>
            </a:fld>
            <a:endParaRPr lang="en-US" dirty="0"/>
          </a:p>
        </p:txBody>
      </p:sp>
    </p:spTree>
    <p:extLst>
      <p:ext uri="{BB962C8B-B14F-4D97-AF65-F5344CB8AC3E}">
        <p14:creationId xmlns:p14="http://schemas.microsoft.com/office/powerpoint/2010/main" val="17215301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manyfaces1voice.or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all to the Lamoille</a:t>
            </a:r>
            <a:r>
              <a:rPr lang="en-US" baseline="0" dirty="0" smtClean="0"/>
              <a:t> Valley Opioid Summit.</a:t>
            </a:r>
          </a:p>
          <a:p>
            <a:endParaRPr lang="en-US" baseline="0" dirty="0" smtClean="0"/>
          </a:p>
          <a:p>
            <a:r>
              <a:rPr lang="en-US" baseline="0" dirty="0" smtClean="0"/>
              <a:t>I’d like to thank the Healthy Lamoille Valley Steering Committee who have been instrumental in putting this summit together:  </a:t>
            </a:r>
          </a:p>
          <a:p>
            <a:r>
              <a:rPr lang="en-US" baseline="0" dirty="0" smtClean="0"/>
              <a:t>Scott Johnson – Director of the LFC – Lead Agency </a:t>
            </a:r>
          </a:p>
          <a:p>
            <a:r>
              <a:rPr lang="en-US" baseline="0" dirty="0" smtClean="0"/>
              <a:t>Carol Plante – Coordinator of HLV</a:t>
            </a:r>
          </a:p>
          <a:p>
            <a:r>
              <a:rPr lang="en-US" baseline="0" dirty="0" smtClean="0"/>
              <a:t>Jessica Bickford – Admin Assistant for HLV</a:t>
            </a:r>
          </a:p>
          <a:p>
            <a:r>
              <a:rPr lang="en-US" baseline="0" dirty="0" smtClean="0"/>
              <a:t>Kate Whitehead – HCD Coordinator</a:t>
            </a:r>
          </a:p>
          <a:p>
            <a:r>
              <a:rPr lang="en-US" baseline="0" dirty="0" smtClean="0"/>
              <a:t>Michelle Salvador – VDH Prevention Consultant </a:t>
            </a:r>
          </a:p>
          <a:p>
            <a:endParaRPr lang="en-US" baseline="0" dirty="0" smtClean="0"/>
          </a:p>
          <a:p>
            <a:r>
              <a:rPr lang="en-US" baseline="0" dirty="0" smtClean="0"/>
              <a:t>I’d like to recognize the various organizations that are present </a:t>
            </a:r>
          </a:p>
          <a:p>
            <a:r>
              <a:rPr lang="en-US" baseline="0" dirty="0" smtClean="0"/>
              <a:t>	– </a:t>
            </a:r>
            <a:r>
              <a:rPr lang="en-US" i="1" baseline="0" dirty="0" smtClean="0"/>
              <a:t>recognize members of the HVL Coalition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1</a:t>
            </a:fld>
            <a:endParaRPr lang="en-US" dirty="0"/>
          </a:p>
        </p:txBody>
      </p:sp>
    </p:spTree>
    <p:extLst>
      <p:ext uri="{BB962C8B-B14F-4D97-AF65-F5344CB8AC3E}">
        <p14:creationId xmlns:p14="http://schemas.microsoft.com/office/powerpoint/2010/main" val="1521920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Vermont brought the problem of addiction to heroin and other opioid drugs to national attention this year.</a:t>
            </a:r>
          </a:p>
          <a:p>
            <a:r>
              <a:rPr lang="en-US" dirty="0"/>
              <a:t>The numbers that quantify addiction as a public health crisis are startling for our small state: More than 50 Vermonters die from opioid drug poisoning every year. </a:t>
            </a:r>
          </a:p>
          <a:p>
            <a:r>
              <a:rPr lang="en-US" dirty="0"/>
              <a:t>Deaths from heroin doubled from 2012 to 2013. </a:t>
            </a:r>
            <a:endParaRPr lang="en-US" dirty="0" smtClean="0"/>
          </a:p>
          <a:p>
            <a:pPr defTabSz="440695">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10</a:t>
            </a:fld>
            <a:endParaRPr lang="en-US" dirty="0"/>
          </a:p>
        </p:txBody>
      </p:sp>
    </p:spTree>
    <p:extLst>
      <p:ext uri="{BB962C8B-B14F-4D97-AF65-F5344CB8AC3E}">
        <p14:creationId xmlns:p14="http://schemas.microsoft.com/office/powerpoint/2010/main" val="119158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0695" indent="-440695">
              <a:buFont typeface="Arial"/>
              <a:buChar char="•"/>
            </a:pPr>
            <a:r>
              <a:rPr lang="en-US" dirty="0" smtClean="0"/>
              <a:t>These are big numbers for our small state</a:t>
            </a:r>
          </a:p>
          <a:p>
            <a:pPr marL="440695" indent="-440695">
              <a:buFont typeface="Arial"/>
              <a:buChar char="•"/>
            </a:pPr>
            <a:r>
              <a:rPr lang="en-US" dirty="0" smtClean="0"/>
              <a:t>50+ die from opioid poisoning every year</a:t>
            </a:r>
          </a:p>
          <a:p>
            <a:pPr marL="440695" indent="-440695">
              <a:buFont typeface="Arial"/>
              <a:buChar char="•"/>
            </a:pPr>
            <a:r>
              <a:rPr lang="en-US" dirty="0" smtClean="0"/>
              <a:t>Young people are most at risk</a:t>
            </a:r>
          </a:p>
          <a:p>
            <a:pPr marL="440695" indent="-440695">
              <a:buFont typeface="Arial"/>
              <a:buChar char="•"/>
            </a:pPr>
            <a:r>
              <a:rPr lang="en-US" dirty="0" smtClean="0"/>
              <a:t>Addiction is a lifelong chronic disease</a:t>
            </a:r>
          </a:p>
          <a:p>
            <a:pPr marL="440695" indent="-440695">
              <a:buFont typeface="Arial"/>
              <a:buChar char="•"/>
            </a:pPr>
            <a:r>
              <a:rPr lang="en-US" dirty="0" smtClean="0"/>
              <a:t>Costs are high – families and communities torn apart • young lives shattered • treatment, health care, law enforcement, corrections, human services are</a:t>
            </a:r>
            <a:r>
              <a:rPr lang="en-US" baseline="0" dirty="0" smtClean="0"/>
              <a:t> all costly in more ways than one.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11</a:t>
            </a:fld>
            <a:endParaRPr lang="en-US" dirty="0"/>
          </a:p>
        </p:txBody>
      </p:sp>
    </p:spTree>
    <p:extLst>
      <p:ext uri="{BB962C8B-B14F-4D97-AF65-F5344CB8AC3E}">
        <p14:creationId xmlns:p14="http://schemas.microsoft.com/office/powerpoint/2010/main" val="28255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Department administers both federal Substance Abuse Prevention and Treatment Block Grant funds from the Substance Abuse &amp; Mental Health Services Administration (SAMHSA) and the state Medicaid funds, along with other funds that support outpatient, intensive outpatient, residential and medication-assisted treatment (also known as the MAT Team, here in LV). We aim to ensure that anyone who needs treatment can access the right treatment as soon as possible.</a:t>
            </a:r>
          </a:p>
          <a:p>
            <a:r>
              <a:rPr lang="en-US" dirty="0"/>
              <a:t> </a:t>
            </a:r>
          </a:p>
          <a:p>
            <a:r>
              <a:rPr lang="en-US" dirty="0" smtClean="0"/>
              <a:t>The </a:t>
            </a:r>
            <a:r>
              <a:rPr lang="en-US" dirty="0"/>
              <a:t>State </a:t>
            </a:r>
            <a:r>
              <a:rPr lang="en-US" dirty="0" smtClean="0"/>
              <a:t>of Vermont is </a:t>
            </a:r>
            <a:r>
              <a:rPr lang="en-US" dirty="0"/>
              <a:t>implementing the Care Alliance for Opioid Addiction. The Care Alliance is a partnership of treatment centers and clinicians around the state using a Hub &amp; Spoke model to offer medication-assisted therapy to Vermonters in need. </a:t>
            </a:r>
            <a:r>
              <a:rPr lang="en-US" dirty="0" smtClean="0"/>
              <a:t>There are seven (7) centers in VT.</a:t>
            </a:r>
            <a:endParaRPr lang="en-US" dirty="0"/>
          </a:p>
          <a:p>
            <a:endParaRPr lang="en-US" dirty="0"/>
          </a:p>
          <a:p>
            <a:r>
              <a:rPr lang="en-US" dirty="0"/>
              <a:t>Opiates surpassed alcohol for the first time in 2013 as the primary drug for people in treatment.</a:t>
            </a:r>
          </a:p>
          <a:p>
            <a:pPr defTabSz="440695">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12</a:t>
            </a:fld>
            <a:endParaRPr lang="en-US" dirty="0"/>
          </a:p>
        </p:txBody>
      </p:sp>
    </p:spTree>
    <p:extLst>
      <p:ext uri="{BB962C8B-B14F-4D97-AF65-F5344CB8AC3E}">
        <p14:creationId xmlns:p14="http://schemas.microsoft.com/office/powerpoint/2010/main" val="1191581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dirty="0"/>
              <a:t>Simply put, the treatment centers, or Hubs, will serve patients with complex needs. Hubs offer comprehensive assessment and specialty treatment with methadone or buprenorphine, providing treatment much closer to home for many. Connected with the Hubs are the Spokes – Blueprint for Health and primary care practices that treat patients using buprenorphine.</a:t>
            </a:r>
          </a:p>
          <a:p>
            <a:pPr defTabSz="440695">
              <a:defRPr/>
            </a:pPr>
            <a:endParaRPr lang="en-US" dirty="0"/>
          </a:p>
          <a:p>
            <a:pPr defTabSz="440695">
              <a:defRPr/>
            </a:pPr>
            <a:r>
              <a:rPr lang="en-US" i="1" dirty="0"/>
              <a:t>In the LV the Blueprint is under our Federally Qualified Healthcare </a:t>
            </a:r>
            <a:r>
              <a:rPr lang="en-US" i="1" dirty="0" err="1"/>
              <a:t>Ctr</a:t>
            </a:r>
            <a:r>
              <a:rPr lang="en-US" i="1" dirty="0"/>
              <a:t> = CHSLV (Community Health Services of LV) The Hub &amp; Spoke is under the Behavioral Health &amp; Wellness </a:t>
            </a:r>
            <a:r>
              <a:rPr lang="en-US" i="1" dirty="0" err="1"/>
              <a:t>Ctr</a:t>
            </a:r>
            <a:r>
              <a:rPr lang="en-US" i="1" dirty="0"/>
              <a:t> </a:t>
            </a:r>
            <a:r>
              <a:rPr lang="en-US" i="1" dirty="0" smtClean="0"/>
              <a:t>with</a:t>
            </a:r>
            <a:r>
              <a:rPr lang="en-US" i="1" baseline="0" dirty="0" smtClean="0"/>
              <a:t> </a:t>
            </a:r>
            <a:r>
              <a:rPr lang="en-US" i="1" dirty="0" smtClean="0"/>
              <a:t>in </a:t>
            </a:r>
            <a:r>
              <a:rPr lang="en-US" i="1" dirty="0"/>
              <a:t>CHSLV. You will learn more about them during the Gallery Walk. </a:t>
            </a:r>
          </a:p>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13</a:t>
            </a:fld>
            <a:endParaRPr lang="en-US" dirty="0"/>
          </a:p>
        </p:txBody>
      </p:sp>
    </p:spTree>
    <p:extLst>
      <p:ext uri="{BB962C8B-B14F-4D97-AF65-F5344CB8AC3E}">
        <p14:creationId xmlns:p14="http://schemas.microsoft.com/office/powerpoint/2010/main" val="1191581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0" dirty="0" smtClean="0"/>
              <a:t>People admitted and treated are asked when they started using. Results are indicating that the age opiates are first used</a:t>
            </a:r>
            <a:r>
              <a:rPr lang="en-US" b="0" baseline="0" dirty="0" smtClean="0"/>
              <a:t> is 21, which is somewhat older than the first use of alcohol – which is 15.</a:t>
            </a:r>
          </a:p>
          <a:p>
            <a:pPr defTabSz="440695">
              <a:defRPr/>
            </a:pPr>
            <a:endParaRPr lang="en-US" b="0" baseline="0" dirty="0" smtClean="0"/>
          </a:p>
          <a:p>
            <a:pPr defTabSz="440695">
              <a:defRPr/>
            </a:pPr>
            <a:r>
              <a:rPr lang="en-US" b="0" i="1" baseline="0" dirty="0" smtClean="0"/>
              <a:t>Pause let that sink in</a:t>
            </a:r>
            <a:endParaRPr lang="en-US" b="0" i="1" dirty="0" smtClean="0"/>
          </a:p>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14</a:t>
            </a:fld>
            <a:endParaRPr lang="en-US" dirty="0"/>
          </a:p>
        </p:txBody>
      </p:sp>
    </p:spTree>
    <p:extLst>
      <p:ext uri="{BB962C8B-B14F-4D97-AF65-F5344CB8AC3E}">
        <p14:creationId xmlns:p14="http://schemas.microsoft.com/office/powerpoint/2010/main" val="1191581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0" dirty="0" smtClean="0"/>
              <a:t>The difference between the age of first use and the age at which a person seeks treatment is much shorter for opiates (8 years plus or minus 7 years) than for alcohol (nearly 25 years plus or minus 12 years).  </a:t>
            </a:r>
            <a:r>
              <a:rPr lang="en-US" b="1" dirty="0" smtClean="0"/>
              <a:t>So people who use opiates end up in the treatment system much sooner than those using alcohol.</a:t>
            </a:r>
          </a:p>
          <a:p>
            <a:pPr defTabSz="440695">
              <a:defRPr/>
            </a:pPr>
            <a:endParaRPr lang="en-US" b="0" dirty="0" smtClean="0"/>
          </a:p>
          <a:p>
            <a:pPr defTabSz="440695">
              <a:defRPr/>
            </a:pPr>
            <a:r>
              <a:rPr lang="en-US" b="0" dirty="0" smtClean="0"/>
              <a:t>This is why we are experiencing such a crisis – </a:t>
            </a:r>
            <a:r>
              <a:rPr lang="en-US" sz="1300" dirty="0"/>
              <a:t>the problem is compressed</a:t>
            </a:r>
            <a:r>
              <a:rPr lang="en-US" b="0" dirty="0" smtClean="0"/>
              <a:t>.</a:t>
            </a:r>
          </a:p>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15</a:t>
            </a:fld>
            <a:endParaRPr lang="en-US" dirty="0"/>
          </a:p>
        </p:txBody>
      </p:sp>
    </p:spTree>
    <p:extLst>
      <p:ext uri="{BB962C8B-B14F-4D97-AF65-F5344CB8AC3E}">
        <p14:creationId xmlns:p14="http://schemas.microsoft.com/office/powerpoint/2010/main" val="1191581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dirty="0"/>
              <a:t>So what can we do about opioid abuse in our community? </a:t>
            </a:r>
          </a:p>
          <a:p>
            <a:endParaRPr lang="en-US" u="sng" dirty="0"/>
          </a:p>
          <a:p>
            <a:r>
              <a:rPr lang="en-US" u="sng" dirty="0"/>
              <a:t>It takes a comprehensive approach</a:t>
            </a:r>
            <a:endParaRPr lang="en-US" dirty="0"/>
          </a:p>
          <a:p>
            <a:r>
              <a:rPr lang="en-US" dirty="0"/>
              <a:t> </a:t>
            </a:r>
          </a:p>
          <a:p>
            <a:r>
              <a:rPr lang="en-US" dirty="0"/>
              <a:t>Single strategy approaches may solve one part of the problem, but won’t hold up for the long term. Effective public health interventions require that we take many actions such as: </a:t>
            </a:r>
          </a:p>
          <a:p>
            <a:r>
              <a:rPr lang="en-US" dirty="0"/>
              <a:t>---work “way upstream” to prevent the problem from occurring in the first place. This includes everything from promoting mental health, to implementing policies known to reduce access to unused prescription drug medications. </a:t>
            </a:r>
            <a:endParaRPr lang="en-US" dirty="0" smtClean="0"/>
          </a:p>
          <a:p>
            <a:endParaRPr lang="en-US" dirty="0" smtClean="0"/>
          </a:p>
          <a:p>
            <a:r>
              <a:rPr lang="en-US" dirty="0" smtClean="0"/>
              <a:t>For example: </a:t>
            </a:r>
          </a:p>
          <a:p>
            <a:endParaRPr lang="en-US" dirty="0" smtClean="0"/>
          </a:p>
          <a:p>
            <a:r>
              <a:rPr lang="en-US" dirty="0" smtClean="0"/>
              <a:t>---</a:t>
            </a:r>
            <a:r>
              <a:rPr lang="en-US" dirty="0"/>
              <a:t>Support screening and brief interventions and varying modalities of treatment</a:t>
            </a:r>
          </a:p>
          <a:p>
            <a:pPr marL="165261" indent="-165261">
              <a:buFont typeface="Arial" panose="020B0604020202020204" pitchFamily="34" charset="0"/>
              <a:buChar char="•"/>
            </a:pPr>
            <a:r>
              <a:rPr lang="en-US" dirty="0"/>
              <a:t>	</a:t>
            </a:r>
            <a:r>
              <a:rPr lang="en-US" i="1" dirty="0"/>
              <a:t>this includes screening for depression</a:t>
            </a:r>
          </a:p>
          <a:p>
            <a:r>
              <a:rPr lang="en-US" dirty="0"/>
              <a:t>---Promote recovery through individual supports, as well as communitywide education to reduce the stigma associated with </a:t>
            </a:r>
            <a:r>
              <a:rPr lang="en-US" dirty="0" smtClean="0"/>
              <a:t>addiction</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This is were prevention fits in and the work of HLV</a:t>
            </a:r>
          </a:p>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16</a:t>
            </a:fld>
            <a:endParaRPr lang="en-US" dirty="0"/>
          </a:p>
        </p:txBody>
      </p:sp>
    </p:spTree>
    <p:extLst>
      <p:ext uri="{BB962C8B-B14F-4D97-AF65-F5344CB8AC3E}">
        <p14:creationId xmlns:p14="http://schemas.microsoft.com/office/powerpoint/2010/main" val="282555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busy slide, but what is says to me is that if we put more effort into the prevention services (the widest section of the triangle) we will positively impact the lives of more people (resulting in greater quality of life) and prevent people, especially the younger population, from needing treatment. </a:t>
            </a:r>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17</a:t>
            </a:fld>
            <a:endParaRPr lang="en-US" dirty="0"/>
          </a:p>
        </p:txBody>
      </p:sp>
    </p:spTree>
    <p:extLst>
      <p:ext uri="{BB962C8B-B14F-4D97-AF65-F5344CB8AC3E}">
        <p14:creationId xmlns:p14="http://schemas.microsoft.com/office/powerpoint/2010/main" val="345361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Opioid abuse and addiction is a complex problem with far-reaching consequences. </a:t>
            </a:r>
          </a:p>
          <a:p>
            <a:endParaRPr lang="en-US" dirty="0" smtClean="0"/>
          </a:p>
          <a:p>
            <a:r>
              <a:rPr lang="en-US" dirty="0" smtClean="0"/>
              <a:t>The good news is folks in Lamoille</a:t>
            </a:r>
            <a:r>
              <a:rPr lang="en-US" baseline="0" dirty="0" smtClean="0"/>
              <a:t> Valley,</a:t>
            </a:r>
            <a:r>
              <a:rPr lang="en-US" dirty="0" smtClean="0"/>
              <a:t> excel at community action. With everyone working together, we can make progress. </a:t>
            </a:r>
          </a:p>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18</a:t>
            </a:fld>
            <a:endParaRPr lang="en-US" dirty="0"/>
          </a:p>
        </p:txBody>
      </p:sp>
    </p:spTree>
    <p:extLst>
      <p:ext uri="{BB962C8B-B14F-4D97-AF65-F5344CB8AC3E}">
        <p14:creationId xmlns:p14="http://schemas.microsoft.com/office/powerpoint/2010/main" val="1504362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Every two years since 1993, the Department of Health's Division of Alcohol and Drug Abuse Programs, and the Department of Education's Coordinated School Health Programs have sponsored the Vermont Youth Risk Behavior Survey (YRBS). </a:t>
            </a:r>
          </a:p>
          <a:p>
            <a:endParaRPr lang="en-US" dirty="0" smtClean="0">
              <a:effectLst/>
            </a:endParaRPr>
          </a:p>
          <a:p>
            <a:r>
              <a:rPr lang="en-US" dirty="0" smtClean="0">
                <a:effectLst/>
              </a:rPr>
              <a:t>The YRBS measures the prevalence of behaviors that contribute to the leading causes of death, disease, and injury among youth. The YRBS is part of a larger effort to help communities increase the “resiliency” of young people by reducing high risk behaviors and promoting healthy behaviors. Specific</a:t>
            </a:r>
            <a:r>
              <a:rPr lang="en-US" baseline="0" dirty="0" smtClean="0">
                <a:effectLst/>
              </a:rPr>
              <a:t> School data can be made available by request from your superintendent. </a:t>
            </a:r>
            <a:endParaRPr lang="en-US" dirty="0" smtClean="0">
              <a:effectLst/>
            </a:endParaRPr>
          </a:p>
          <a:p>
            <a:endParaRPr lang="en-US" dirty="0" smtClean="0"/>
          </a:p>
          <a:p>
            <a:r>
              <a:rPr lang="en-US" dirty="0" smtClean="0"/>
              <a:t>I must caution</a:t>
            </a:r>
            <a:r>
              <a:rPr lang="en-US" baseline="0" dirty="0" smtClean="0"/>
              <a:t> you that due to small sample sizes between supervisory unions, the power of these data is less significant, meaning the confidence interval often overlap. So locally we look more at the trend of the data versus the actual numbers.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19</a:t>
            </a:fld>
            <a:endParaRPr lang="en-US" dirty="0"/>
          </a:p>
        </p:txBody>
      </p:sp>
    </p:spTree>
    <p:extLst>
      <p:ext uri="{BB962C8B-B14F-4D97-AF65-F5344CB8AC3E}">
        <p14:creationId xmlns:p14="http://schemas.microsoft.com/office/powerpoint/2010/main" val="258306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for this summit</a:t>
            </a:r>
            <a:r>
              <a:rPr lang="en-US" baseline="0" dirty="0" smtClean="0"/>
              <a:t> is two fold:</a:t>
            </a:r>
          </a:p>
          <a:p>
            <a:endParaRPr lang="en-US" baseline="0" dirty="0" smtClean="0"/>
          </a:p>
          <a:p>
            <a:r>
              <a:rPr lang="en-US" baseline="0" dirty="0" smtClean="0"/>
              <a:t>Each Department of Health District has been charged by the governor to pull together a meeting of the greater community to gather your thoughts about what to do about the opiate abuse problems that is impacting our state. </a:t>
            </a:r>
          </a:p>
          <a:p>
            <a:endParaRPr lang="en-US" baseline="0" dirty="0" smtClean="0"/>
          </a:p>
          <a:p>
            <a:r>
              <a:rPr lang="en-US" baseline="0" dirty="0" smtClean="0"/>
              <a:t>The second intent is to formally introduce you to the coalition known as Healthy Lamoille Valley, which is a combination of a Fit &amp; Healthy Community Design grant and a Partnership for Success grant. Both are federal grants and they focus on policy and environmental changes to promote healthy communities for all ages and abilities and prevent substance abuse among our young people </a:t>
            </a:r>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2</a:t>
            </a:fld>
            <a:endParaRPr lang="en-US" dirty="0"/>
          </a:p>
        </p:txBody>
      </p:sp>
    </p:spTree>
    <p:extLst>
      <p:ext uri="{BB962C8B-B14F-4D97-AF65-F5344CB8AC3E}">
        <p14:creationId xmlns:p14="http://schemas.microsoft.com/office/powerpoint/2010/main" val="1372965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20</a:t>
            </a:fld>
            <a:endParaRPr lang="en-US" dirty="0"/>
          </a:p>
        </p:txBody>
      </p:sp>
    </p:spTree>
    <p:extLst>
      <p:ext uri="{BB962C8B-B14F-4D97-AF65-F5344CB8AC3E}">
        <p14:creationId xmlns:p14="http://schemas.microsoft.com/office/powerpoint/2010/main" val="1459088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 word about Parental Perception</a:t>
            </a:r>
            <a:r>
              <a:rPr lang="en-US" baseline="0" dirty="0" smtClean="0"/>
              <a:t>: According to a YRBS report in 2011, there is statistical support to show an association between frequent parental engagement in students’ lives and strong relationships can impact the degree of substance use and delay the onset of experimentation with substances. </a:t>
            </a:r>
          </a:p>
          <a:p>
            <a:endParaRPr lang="en-US" baseline="0" dirty="0" smtClean="0"/>
          </a:p>
          <a:p>
            <a:r>
              <a:rPr lang="en-US" baseline="0" dirty="0" smtClean="0"/>
              <a:t>(association does not = causation)</a:t>
            </a:r>
          </a:p>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25</a:t>
            </a:fld>
            <a:endParaRPr lang="en-US" dirty="0"/>
          </a:p>
        </p:txBody>
      </p:sp>
    </p:spTree>
    <p:extLst>
      <p:ext uri="{BB962C8B-B14F-4D97-AF65-F5344CB8AC3E}">
        <p14:creationId xmlns:p14="http://schemas.microsoft.com/office/powerpoint/2010/main" val="1791504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 the Gallery Walk,</a:t>
            </a:r>
            <a:r>
              <a:rPr lang="en-US" baseline="0" dirty="0" smtClean="0"/>
              <a:t> determine number of groups and size of groups – total of 20 minutes</a:t>
            </a:r>
          </a:p>
          <a:p>
            <a:endParaRPr lang="en-US" baseline="0" dirty="0" smtClean="0"/>
          </a:p>
          <a:p>
            <a:r>
              <a:rPr lang="en-US" baseline="0" dirty="0" smtClean="0"/>
              <a:t>Each group will get five (5) minutes at each table</a:t>
            </a:r>
          </a:p>
          <a:p>
            <a:endParaRPr lang="en-US" baseline="0" dirty="0" smtClean="0"/>
          </a:p>
          <a:p>
            <a:r>
              <a:rPr lang="en-US" baseline="0" dirty="0" smtClean="0"/>
              <a:t>Carol will sound the bell (bowl) </a:t>
            </a:r>
          </a:p>
          <a:p>
            <a:endParaRPr lang="en-US" baseline="0" dirty="0" smtClean="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30</a:t>
            </a:fld>
            <a:endParaRPr lang="en-US" dirty="0"/>
          </a:p>
        </p:txBody>
      </p:sp>
    </p:spTree>
    <p:extLst>
      <p:ext uri="{BB962C8B-B14F-4D97-AF65-F5344CB8AC3E}">
        <p14:creationId xmlns:p14="http://schemas.microsoft.com/office/powerpoint/2010/main" val="276049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 minutes</a:t>
            </a:r>
          </a:p>
          <a:p>
            <a:r>
              <a:rPr lang="en-US" dirty="0" smtClean="0"/>
              <a:t>Where Lamoille</a:t>
            </a:r>
            <a:r>
              <a:rPr lang="en-US" baseline="0" dirty="0" smtClean="0"/>
              <a:t> Valley stands </a:t>
            </a:r>
          </a:p>
          <a:p>
            <a:pPr marL="165261" indent="-165261">
              <a:buFont typeface="Arial" panose="020B0604020202020204" pitchFamily="34" charset="0"/>
              <a:buChar char="•"/>
            </a:pPr>
            <a:r>
              <a:rPr lang="en-US" baseline="0" dirty="0" smtClean="0"/>
              <a:t>Women &amp; Children (CIS, IFS, NFP, Close to Home)</a:t>
            </a:r>
          </a:p>
          <a:p>
            <a:pPr marL="165261" indent="-165261">
              <a:buFont typeface="Arial" panose="020B0604020202020204" pitchFamily="34" charset="0"/>
              <a:buChar char="•"/>
            </a:pPr>
            <a:r>
              <a:rPr lang="en-US" baseline="0" dirty="0" smtClean="0"/>
              <a:t>Family Support</a:t>
            </a:r>
          </a:p>
          <a:p>
            <a:pPr marL="165261" indent="-165261">
              <a:buFont typeface="Arial" panose="020B0604020202020204" pitchFamily="34" charset="0"/>
              <a:buChar char="•"/>
            </a:pPr>
            <a:r>
              <a:rPr lang="en-US" baseline="0" dirty="0" smtClean="0"/>
              <a:t>Stigma</a:t>
            </a:r>
          </a:p>
          <a:p>
            <a:pPr marL="165261" indent="-165261">
              <a:buFont typeface="Arial" panose="020B0604020202020204" pitchFamily="34" charset="0"/>
              <a:buChar char="•"/>
            </a:pPr>
            <a:r>
              <a:rPr lang="en-US" baseline="0" dirty="0" smtClean="0"/>
              <a:t>Workplace</a:t>
            </a:r>
          </a:p>
          <a:p>
            <a:pPr marL="165261" indent="-165261">
              <a:buFont typeface="Arial" panose="020B0604020202020204" pitchFamily="34" charset="0"/>
              <a:buChar char="•"/>
            </a:pPr>
            <a:r>
              <a:rPr lang="en-US" baseline="0" dirty="0" smtClean="0"/>
              <a:t>Screening</a:t>
            </a:r>
          </a:p>
          <a:p>
            <a:pPr marL="165261" indent="-165261">
              <a:buFont typeface="Arial" panose="020B0604020202020204" pitchFamily="34" charset="0"/>
              <a:buChar char="•"/>
            </a:pPr>
            <a:r>
              <a:rPr lang="en-US" baseline="0" dirty="0" smtClean="0"/>
              <a:t>Transportation &amp; Housing </a:t>
            </a:r>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31</a:t>
            </a:fld>
            <a:endParaRPr lang="en-US" dirty="0"/>
          </a:p>
        </p:txBody>
      </p:sp>
    </p:spTree>
    <p:extLst>
      <p:ext uri="{BB962C8B-B14F-4D97-AF65-F5344CB8AC3E}">
        <p14:creationId xmlns:p14="http://schemas.microsoft.com/office/powerpoint/2010/main" val="2698043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US" sz="1200" b="0" dirty="0" smtClean="0"/>
              <a:t>The conversation that</a:t>
            </a:r>
            <a:r>
              <a:rPr lang="en-US" sz="1200" b="0" baseline="0" dirty="0" smtClean="0"/>
              <a:t> took place among the Lamoille Valley group included these six topics: </a:t>
            </a:r>
          </a:p>
          <a:p>
            <a:pPr lvl="0"/>
            <a:endParaRPr lang="en-US" sz="1200" b="0" dirty="0" smtClean="0"/>
          </a:p>
          <a:p>
            <a:pPr lvl="0"/>
            <a:r>
              <a:rPr lang="en-US" sz="1200" b="1" dirty="0" smtClean="0"/>
              <a:t>Stigma</a:t>
            </a:r>
            <a:endParaRPr lang="en-US" sz="1200" b="1" dirty="0"/>
          </a:p>
          <a:p>
            <a:pPr marL="165261" indent="-165261">
              <a:buFont typeface="Arial" panose="020B0604020202020204" pitchFamily="34" charset="0"/>
              <a:buChar char="•"/>
            </a:pPr>
            <a:r>
              <a:rPr lang="en-US" sz="1200" dirty="0" smtClean="0"/>
              <a:t>Host a viewing of Anonymous People </a:t>
            </a:r>
            <a:r>
              <a:rPr lang="en-US" sz="1200" dirty="0">
                <a:hlinkClick r:id="rId3"/>
              </a:rPr>
              <a:t>http://manyfaces1voice.org</a:t>
            </a:r>
            <a:r>
              <a:rPr lang="en-US" sz="1200" dirty="0"/>
              <a:t> </a:t>
            </a:r>
          </a:p>
          <a:p>
            <a:pPr marL="165261" indent="-165261">
              <a:buFont typeface="Arial" panose="020B0604020202020204" pitchFamily="34" charset="0"/>
              <a:buChar char="•"/>
            </a:pPr>
            <a:r>
              <a:rPr lang="en-US" sz="1200" dirty="0"/>
              <a:t>We have to remember that other chronic diseases have relapse rates similar to addiction (diabetes, hypertension, and asthma for example) </a:t>
            </a:r>
          </a:p>
          <a:p>
            <a:pPr marL="165261" indent="-165261">
              <a:buFont typeface="Arial" panose="020B0604020202020204" pitchFamily="34" charset="0"/>
              <a:buChar char="•"/>
            </a:pPr>
            <a:r>
              <a:rPr lang="en-US" sz="1200" dirty="0"/>
              <a:t>The more we share the science of addiction and accept that it is a chronic disease, the less stigma there will be around this problem and those impacted by the disease of addiction will be more likely to seek treatment</a:t>
            </a:r>
          </a:p>
          <a:p>
            <a:r>
              <a:rPr lang="en-US" sz="1200" b="1" dirty="0"/>
              <a:t>Housing and Transportation</a:t>
            </a:r>
          </a:p>
          <a:p>
            <a:pPr marL="165261" indent="-165261">
              <a:buFont typeface="Arial" panose="020B0604020202020204" pitchFamily="34" charset="0"/>
              <a:buChar char="•"/>
            </a:pPr>
            <a:r>
              <a:rPr lang="en-US" sz="1200" dirty="0"/>
              <a:t>Housing and supports that go along with stabilizing housing plus access to reliable transportation are crucial to preventing addiction and supporting treatment – same as with any chronic disease</a:t>
            </a:r>
          </a:p>
          <a:p>
            <a:r>
              <a:rPr lang="en-US" sz="1200" b="1" dirty="0"/>
              <a:t>Screening</a:t>
            </a:r>
          </a:p>
          <a:p>
            <a:pPr marL="165261" indent="-165261">
              <a:buFont typeface="Arial" panose="020B0604020202020204" pitchFamily="34" charset="0"/>
              <a:buChar char="•"/>
            </a:pPr>
            <a:r>
              <a:rPr lang="en-US" sz="1200" dirty="0"/>
              <a:t>Educating all medical practitioners, and medical/social providers to use evidence-based screening tools, have the physiological and theoretical background appropriate to each level of therapy and for all to communicate with each level of therapy and treatment to assure there is a coordinated effort and care is continuous is the gold standard</a:t>
            </a:r>
          </a:p>
          <a:p>
            <a:r>
              <a:rPr lang="en-US" sz="1200" b="1" dirty="0"/>
              <a:t>Workplace Issues</a:t>
            </a:r>
          </a:p>
          <a:p>
            <a:pPr marL="275434" indent="-275434">
              <a:buFont typeface="Arial" panose="020B0604020202020204" pitchFamily="34" charset="0"/>
              <a:buChar char="•"/>
            </a:pPr>
            <a:r>
              <a:rPr lang="en-US" sz="1200" dirty="0"/>
              <a:t>Recognizing that opioid and other substance abuse impacts the workplace environment, impacts production and the bottom line makes substance abuse a workplace issue. </a:t>
            </a:r>
          </a:p>
          <a:p>
            <a:pPr marL="275434" indent="-275434">
              <a:buFont typeface="Arial" panose="020B0604020202020204" pitchFamily="34" charset="0"/>
              <a:buChar char="•"/>
            </a:pPr>
            <a:r>
              <a:rPr lang="en-US" sz="1200" dirty="0"/>
              <a:t>Using Employee Assistance Programs (EAP), local wellness programs (such as Copley’s Worksite Wellness program) and adapting workplace wellness policies, such as those found in the Department of Health’s Worksite Wellness Guide. </a:t>
            </a:r>
          </a:p>
          <a:p>
            <a:pPr marL="275434" indent="-275434">
              <a:buFont typeface="Arial" panose="020B0604020202020204" pitchFamily="34" charset="0"/>
              <a:buChar char="•"/>
            </a:pPr>
            <a:r>
              <a:rPr lang="en-US" sz="1200" dirty="0"/>
              <a:t>Assessing the workplace culture and educating employers &amp; employees about these issues and the resources available </a:t>
            </a:r>
          </a:p>
          <a:p>
            <a:pPr marL="275434" indent="-275434">
              <a:buFont typeface="Arial" panose="020B0604020202020204" pitchFamily="34" charset="0"/>
              <a:buChar char="•"/>
            </a:pPr>
            <a:r>
              <a:rPr lang="en-US" sz="1200" dirty="0"/>
              <a:t>Supporting school programs such as Student Assistance Programs that fund SAP counselors </a:t>
            </a:r>
          </a:p>
          <a:p>
            <a:r>
              <a:rPr lang="en-US" sz="1200" b="1" dirty="0"/>
              <a:t>Family Support</a:t>
            </a:r>
          </a:p>
          <a:p>
            <a:pPr marL="275434" indent="-275434">
              <a:buFont typeface="Arial" panose="020B0604020202020204" pitchFamily="34" charset="0"/>
              <a:buChar char="•"/>
            </a:pPr>
            <a:r>
              <a:rPr lang="en-US" sz="1200" dirty="0"/>
              <a:t>The Governor’s Forum recognized the impact opioid abuse has on families and friends. </a:t>
            </a:r>
          </a:p>
          <a:p>
            <a:pPr marL="275434" indent="-275434">
              <a:buFont typeface="Arial" panose="020B0604020202020204" pitchFamily="34" charset="0"/>
              <a:buChar char="•"/>
            </a:pPr>
            <a:r>
              <a:rPr lang="en-US" sz="1200" dirty="0"/>
              <a:t>The LV team at the forum recognized that strengthening the extended supports might be an area for our community to focus. </a:t>
            </a:r>
          </a:p>
          <a:p>
            <a:r>
              <a:rPr lang="en-US" sz="1200" b="1" dirty="0"/>
              <a:t>Women &amp; Children</a:t>
            </a:r>
          </a:p>
          <a:p>
            <a:pPr marL="165261" indent="-165261">
              <a:buFont typeface="Arial" panose="020B0604020202020204" pitchFamily="34" charset="0"/>
              <a:buChar char="•"/>
            </a:pPr>
            <a:r>
              <a:rPr lang="en-US" sz="1200" dirty="0"/>
              <a:t>Thinking about the life course, prevention starts before birth of a child. </a:t>
            </a:r>
          </a:p>
          <a:p>
            <a:pPr marL="165261" indent="-165261">
              <a:buFont typeface="Arial" panose="020B0604020202020204" pitchFamily="34" charset="0"/>
              <a:buChar char="•"/>
            </a:pPr>
            <a:r>
              <a:rPr lang="en-US" sz="1200" dirty="0"/>
              <a:t>Our community has several support services for women and children, including a new effort known as “Close to Home” which was developed by a collaborative effort between Copley’s Birthing </a:t>
            </a:r>
            <a:r>
              <a:rPr lang="en-US" sz="1200" dirty="0" err="1"/>
              <a:t>Ctr</a:t>
            </a:r>
            <a:r>
              <a:rPr lang="en-US" sz="1200" dirty="0"/>
              <a:t>, the Woman’s Center and pediatric providers of CHSLV, Katie Marvin, and the Hardwick Health </a:t>
            </a:r>
            <a:r>
              <a:rPr lang="en-US" sz="1200" dirty="0" err="1"/>
              <a:t>Ctr</a:t>
            </a:r>
            <a:r>
              <a:rPr lang="en-US" sz="1200" dirty="0"/>
              <a:t>, Sarah Morgan. This collaborative effort brings the Hub &amp; Spoke together with obstetric and pediatric providers to support delivery at Copley and a continuum of care model to support local care, treatment and recover for women an children of LV </a:t>
            </a:r>
            <a:endParaRPr lang="en-US" sz="1200" dirty="0" smtClean="0"/>
          </a:p>
          <a:p>
            <a:pPr marL="165261" indent="-165261">
              <a:buFont typeface="Arial" panose="020B0604020202020204" pitchFamily="34" charset="0"/>
              <a:buChar char="•"/>
            </a:pPr>
            <a:endParaRPr lang="en-US" sz="1200" dirty="0"/>
          </a:p>
          <a:p>
            <a:r>
              <a:rPr lang="en-US" sz="1200" dirty="0"/>
              <a:t>There is no dispute that the prevention and </a:t>
            </a:r>
            <a:r>
              <a:rPr lang="en-US" sz="1200" dirty="0" err="1"/>
              <a:t>Tx</a:t>
            </a:r>
            <a:r>
              <a:rPr lang="en-US" sz="1200" dirty="0"/>
              <a:t> of opioid abuse takes a community wide effort</a:t>
            </a:r>
          </a:p>
          <a:p>
            <a:pPr marL="275434" indent="-275434">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32</a:t>
            </a:fld>
            <a:endParaRPr lang="en-US" dirty="0"/>
          </a:p>
        </p:txBody>
      </p:sp>
    </p:spTree>
    <p:extLst>
      <p:ext uri="{BB962C8B-B14F-4D97-AF65-F5344CB8AC3E}">
        <p14:creationId xmlns:p14="http://schemas.microsoft.com/office/powerpoint/2010/main" val="2746644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can take a few minutes to get</a:t>
            </a:r>
            <a:r>
              <a:rPr lang="en-US" baseline="0" dirty="0" smtClean="0"/>
              <a:t> some more refreshments and network </a:t>
            </a:r>
          </a:p>
          <a:p>
            <a:endParaRPr lang="en-US" baseline="0" dirty="0" smtClean="0"/>
          </a:p>
          <a:p>
            <a:r>
              <a:rPr lang="en-US" baseline="0" dirty="0" smtClean="0"/>
              <a:t>When we call you back Scott Johnson will be asking you questions to </a:t>
            </a:r>
            <a:r>
              <a:rPr lang="en-US" baseline="0" smtClean="0"/>
              <a:t>learn what </a:t>
            </a:r>
            <a:r>
              <a:rPr lang="en-US" baseline="0" dirty="0" smtClean="0"/>
              <a:t>resonates with you from this afternoon and what strategies you think could help build a more resilient community around substance abuse prevention. </a:t>
            </a:r>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33</a:t>
            </a:fld>
            <a:endParaRPr lang="en-US" dirty="0"/>
          </a:p>
        </p:txBody>
      </p:sp>
    </p:spTree>
    <p:extLst>
      <p:ext uri="{BB962C8B-B14F-4D97-AF65-F5344CB8AC3E}">
        <p14:creationId xmlns:p14="http://schemas.microsoft.com/office/powerpoint/2010/main" val="2591202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34</a:t>
            </a:fld>
            <a:endParaRPr lang="en-US" dirty="0"/>
          </a:p>
        </p:txBody>
      </p:sp>
    </p:spTree>
    <p:extLst>
      <p:ext uri="{BB962C8B-B14F-4D97-AF65-F5344CB8AC3E}">
        <p14:creationId xmlns:p14="http://schemas.microsoft.com/office/powerpoint/2010/main" val="322936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lot to cover this afternoon in these short two hours, so we will</a:t>
            </a:r>
            <a:r>
              <a:rPr lang="en-US" baseline="0" dirty="0" smtClean="0"/>
              <a:t> try our best to keep us on track </a:t>
            </a:r>
          </a:p>
          <a:p>
            <a:endParaRPr lang="en-US" baseline="0" dirty="0" smtClean="0"/>
          </a:p>
          <a:p>
            <a:r>
              <a:rPr lang="en-US" baseline="0" dirty="0" smtClean="0"/>
              <a:t>After my presentation I will give instructions regarding the Gallery Walk</a:t>
            </a:r>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3</a:t>
            </a:fld>
            <a:endParaRPr lang="en-US" dirty="0"/>
          </a:p>
        </p:txBody>
      </p:sp>
    </p:spTree>
    <p:extLst>
      <p:ext uri="{BB962C8B-B14F-4D97-AF65-F5344CB8AC3E}">
        <p14:creationId xmlns:p14="http://schemas.microsoft.com/office/powerpoint/2010/main" val="120030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 get into the discussion of Opioid Abuse, I’d like to take a moment to explain the science of prevention. </a:t>
            </a:r>
            <a:endParaRPr lang="en-US" dirty="0" smtClean="0"/>
          </a:p>
          <a:p>
            <a:r>
              <a:rPr lang="en-US" dirty="0" smtClean="0"/>
              <a:t>While the substance of abuse may vary</a:t>
            </a:r>
            <a:r>
              <a:rPr lang="en-US" baseline="0" dirty="0" smtClean="0"/>
              <a:t> in our communities, the risk and protective factors that lead to abuse of any substance are consistent. When we address these common risk factors, we are addressing abuse of all substances. In addition, it is important to address prevention in a comprehensive manner at multiple levels: individual, relationship, organizations, community, policy and systems. </a:t>
            </a:r>
          </a:p>
          <a:p>
            <a:endParaRPr lang="en-US" baseline="0" dirty="0" smtClean="0"/>
          </a:p>
          <a:p>
            <a:r>
              <a:rPr lang="en-US" baseline="0" dirty="0" smtClean="0"/>
              <a:t>Examples of risk factors for adolescents include:</a:t>
            </a:r>
          </a:p>
          <a:p>
            <a:pPr marL="171450" indent="-171450">
              <a:buFont typeface="Arial" panose="020B0604020202020204" pitchFamily="34" charset="0"/>
              <a:buChar char="•"/>
            </a:pPr>
            <a:r>
              <a:rPr lang="en-US" baseline="0" dirty="0" smtClean="0"/>
              <a:t>Low commitment to school </a:t>
            </a:r>
          </a:p>
          <a:p>
            <a:pPr marL="171450" indent="-171450">
              <a:buFont typeface="Arial" panose="020B0604020202020204" pitchFamily="34" charset="0"/>
              <a:buChar char="•"/>
            </a:pPr>
            <a:r>
              <a:rPr lang="en-US" baseline="0" dirty="0" smtClean="0"/>
              <a:t>Social/community permissive norms about alcohol and drug use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Examples of protective factors for adolescents include:</a:t>
            </a:r>
          </a:p>
          <a:p>
            <a:pPr marL="171450" indent="-171450">
              <a:buFont typeface="Arial" panose="020B0604020202020204" pitchFamily="34" charset="0"/>
              <a:buChar char="•"/>
            </a:pPr>
            <a:r>
              <a:rPr lang="en-US" baseline="0" dirty="0" smtClean="0"/>
              <a:t>Physical and psychological safety</a:t>
            </a:r>
          </a:p>
          <a:p>
            <a:pPr marL="171450" indent="-171450">
              <a:buFont typeface="Arial" panose="020B0604020202020204" pitchFamily="34" charset="0"/>
              <a:buChar char="•"/>
            </a:pPr>
            <a:r>
              <a:rPr lang="en-US" baseline="0" dirty="0" smtClean="0"/>
              <a:t>High </a:t>
            </a:r>
            <a:r>
              <a:rPr lang="en-US" baseline="0" dirty="0" err="1" smtClean="0"/>
              <a:t>achedemic</a:t>
            </a:r>
            <a:r>
              <a:rPr lang="en-US" baseline="0" dirty="0" smtClean="0"/>
              <a:t> standards, strong leadership and concreate strategies to promote achievement. </a:t>
            </a:r>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4</a:t>
            </a:fld>
            <a:endParaRPr lang="en-US" dirty="0"/>
          </a:p>
        </p:txBody>
      </p:sp>
    </p:spTree>
    <p:extLst>
      <p:ext uri="{BB962C8B-B14F-4D97-AF65-F5344CB8AC3E}">
        <p14:creationId xmlns:p14="http://schemas.microsoft.com/office/powerpoint/2010/main" val="79526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Prevention</a:t>
            </a:r>
            <a:r>
              <a:rPr lang="en-US" baseline="0" dirty="0" smtClean="0"/>
              <a:t> strategies have developed over time and with experience we have learned that PLACE MATTERS. Prevention efforts today focus more on policy and environmental strategies, because health and  wellness is supported at home, work, school, play, and in faith communities. </a:t>
            </a:r>
          </a:p>
          <a:p>
            <a:endParaRPr lang="en-US" baseline="0" dirty="0" smtClean="0"/>
          </a:p>
          <a:p>
            <a:r>
              <a:rPr lang="en-US" baseline="0" dirty="0" smtClean="0"/>
              <a:t>Were we live, work, learn, paly &amp; pray</a:t>
            </a:r>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5</a:t>
            </a:fld>
            <a:endParaRPr lang="en-US" dirty="0"/>
          </a:p>
        </p:txBody>
      </p:sp>
    </p:spTree>
    <p:extLst>
      <p:ext uri="{BB962C8B-B14F-4D97-AF65-F5344CB8AC3E}">
        <p14:creationId xmlns:p14="http://schemas.microsoft.com/office/powerpoint/2010/main" val="349684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Facts about the problem: </a:t>
            </a:r>
          </a:p>
          <a:p>
            <a:endParaRPr lang="en-US" b="1" dirty="0" smtClean="0"/>
          </a:p>
          <a:p>
            <a:r>
              <a:rPr lang="en-US" dirty="0" smtClean="0"/>
              <a:t>Opioids – including prescription painkillers</a:t>
            </a:r>
          </a:p>
          <a:p>
            <a:r>
              <a:rPr lang="en-US" dirty="0" smtClean="0"/>
              <a:t>and heroin – are powerful drugs</a:t>
            </a:r>
          </a:p>
          <a:p>
            <a:r>
              <a:rPr lang="en-US" dirty="0" smtClean="0"/>
              <a:t>that can be powerfully addictive.</a:t>
            </a:r>
          </a:p>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6</a:t>
            </a:fld>
            <a:endParaRPr lang="en-US" dirty="0"/>
          </a:p>
        </p:txBody>
      </p:sp>
    </p:spTree>
    <p:extLst>
      <p:ext uri="{BB962C8B-B14F-4D97-AF65-F5344CB8AC3E}">
        <p14:creationId xmlns:p14="http://schemas.microsoft.com/office/powerpoint/2010/main" val="282555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dirty="0"/>
              <a:t>Let’s start with some hopeful news: Vermont prevalence has declined or remained relatively stable since 2002-3.  For the 12-17 year old group the prevalence in 2011-2012 represent a significant decline since 2002-3.  Vermont has a similar prevalence of pain reliever misuse compared to the U.S. </a:t>
            </a:r>
            <a:r>
              <a:rPr lang="en-US" u="sng" dirty="0"/>
              <a:t>We note also that there are no regional differences within the state according to the latest </a:t>
            </a:r>
            <a:r>
              <a:rPr lang="en-US" u="sng" dirty="0" smtClean="0"/>
              <a:t>National</a:t>
            </a:r>
            <a:r>
              <a:rPr lang="en-US" u="sng" baseline="0" dirty="0" smtClean="0"/>
              <a:t> Survey on Drug Use &amp; Health (</a:t>
            </a:r>
            <a:r>
              <a:rPr lang="en-US" u="sng" dirty="0" smtClean="0"/>
              <a:t>NSDUH) </a:t>
            </a:r>
            <a:r>
              <a:rPr lang="en-US" u="sng" dirty="0"/>
              <a:t>sub-state data. </a:t>
            </a:r>
          </a:p>
          <a:p>
            <a:pPr defTabSz="440695">
              <a:defRPr/>
            </a:pPr>
            <a:endParaRPr lang="en-US" dirty="0"/>
          </a:p>
          <a:p>
            <a:pPr defTabSz="440695">
              <a:defRPr/>
            </a:pPr>
            <a:r>
              <a:rPr lang="en-US" b="1" dirty="0"/>
              <a:t>The 18-25 age group is where we are most concerned.</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7</a:t>
            </a:fld>
            <a:endParaRPr lang="en-US" dirty="0"/>
          </a:p>
        </p:txBody>
      </p:sp>
    </p:spTree>
    <p:extLst>
      <p:ext uri="{BB962C8B-B14F-4D97-AF65-F5344CB8AC3E}">
        <p14:creationId xmlns:p14="http://schemas.microsoft.com/office/powerpoint/2010/main" val="1191581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2% of high school students reported ever using heroin in 2013 (YRBS)</a:t>
            </a:r>
          </a:p>
          <a:p>
            <a:pPr marL="353475" lvl="1"/>
            <a:r>
              <a:rPr lang="en-US" sz="1200" dirty="0"/>
              <a:t>	This is down, although not significantly, from 3% in 2011</a:t>
            </a:r>
          </a:p>
          <a:p>
            <a:pPr marL="353475" lvl="1"/>
            <a:endParaRPr lang="en-US" sz="1200" dirty="0"/>
          </a:p>
          <a:p>
            <a:r>
              <a:rPr lang="en-US" sz="1200" dirty="0"/>
              <a:t>Fewer than 1% of Vermonters ages 12+ reported using heroin in the past year in 2011/12 </a:t>
            </a:r>
            <a:r>
              <a:rPr lang="en-US" sz="1200" dirty="0" smtClean="0"/>
              <a:t>(</a:t>
            </a:r>
            <a:r>
              <a:rPr lang="en-US" sz="1200" b="1" dirty="0" smtClean="0"/>
              <a:t>National Survey on Drug Use &amp; Health</a:t>
            </a:r>
            <a:r>
              <a:rPr lang="en-US" sz="1200" baseline="0" dirty="0" smtClean="0"/>
              <a:t> - </a:t>
            </a:r>
            <a:r>
              <a:rPr lang="en-US" sz="1200" dirty="0" smtClean="0"/>
              <a:t>NSDUH</a:t>
            </a:r>
            <a:r>
              <a:rPr lang="en-US" sz="1200" dirty="0"/>
              <a:t>)</a:t>
            </a:r>
          </a:p>
          <a:p>
            <a:pPr marL="353475" lvl="1"/>
            <a:r>
              <a:rPr lang="en-US" sz="1200" dirty="0"/>
              <a:t>	This is unchanged from 2010/11</a:t>
            </a:r>
          </a:p>
          <a:p>
            <a:pPr marL="353475" lvl="1"/>
            <a:endParaRPr lang="en-US" sz="1200" dirty="0"/>
          </a:p>
          <a:p>
            <a:pPr marL="353475" lvl="1"/>
            <a:r>
              <a:rPr lang="en-US" sz="1200" dirty="0"/>
              <a:t>	In 2011/12 Vermont had a significantly lower prevalence </a:t>
            </a:r>
            <a:r>
              <a:rPr lang="en-US" sz="1200" dirty="0" smtClean="0"/>
              <a:t>of </a:t>
            </a:r>
            <a:r>
              <a:rPr lang="en-US" sz="1200" dirty="0"/>
              <a:t>heroin use compared to the United States</a:t>
            </a:r>
          </a:p>
          <a:p>
            <a:endParaRPr lang="en-US" sz="1200" dirty="0"/>
          </a:p>
        </p:txBody>
      </p:sp>
      <p:sp>
        <p:nvSpPr>
          <p:cNvPr id="4" name="Slide Number Placeholder 3"/>
          <p:cNvSpPr>
            <a:spLocks noGrp="1"/>
          </p:cNvSpPr>
          <p:nvPr>
            <p:ph type="sldNum" sz="quarter" idx="10"/>
          </p:nvPr>
        </p:nvSpPr>
        <p:spPr/>
        <p:txBody>
          <a:bodyPr/>
          <a:lstStyle/>
          <a:p>
            <a:pPr>
              <a:defRPr/>
            </a:pPr>
            <a:fld id="{589CAA05-E470-4558-8840-E2894ADEAC8A}" type="slidenum">
              <a:rPr lang="en-US" smtClean="0"/>
              <a:pPr>
                <a:defRPr/>
              </a:pPr>
              <a:t>8</a:t>
            </a:fld>
            <a:endParaRPr lang="en-US" dirty="0"/>
          </a:p>
        </p:txBody>
      </p:sp>
    </p:spTree>
    <p:extLst>
      <p:ext uri="{BB962C8B-B14F-4D97-AF65-F5344CB8AC3E}">
        <p14:creationId xmlns:p14="http://schemas.microsoft.com/office/powerpoint/2010/main" val="111207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u="sng" dirty="0" smtClean="0"/>
          </a:p>
          <a:p>
            <a:r>
              <a:rPr lang="en-US" u="none" dirty="0" smtClean="0"/>
              <a:t>Two National Studies</a:t>
            </a:r>
            <a:r>
              <a:rPr lang="en-US" u="none" baseline="0" dirty="0" smtClean="0"/>
              <a:t> find that non-medical pain reliever use is related to heroin use. </a:t>
            </a:r>
          </a:p>
          <a:p>
            <a:endParaRPr lang="en-US" u="none" dirty="0" smtClean="0"/>
          </a:p>
          <a:p>
            <a:r>
              <a:rPr lang="en-US" u="none" dirty="0" smtClean="0"/>
              <a:t>NSDUH</a:t>
            </a:r>
            <a:r>
              <a:rPr lang="en-US" u="none" baseline="0" dirty="0" smtClean="0"/>
              <a:t> = National Survey on Drug Use and Health</a:t>
            </a:r>
          </a:p>
          <a:p>
            <a:r>
              <a:rPr lang="en-US" u="none" baseline="0" dirty="0" smtClean="0"/>
              <a:t>NIDA = National Institute on Drug Abuse </a:t>
            </a:r>
            <a:endParaRPr lang="en-US" u="none" dirty="0"/>
          </a:p>
          <a:p>
            <a:endParaRPr lang="en-US" b="1" u="sng" dirty="0" smtClean="0"/>
          </a:p>
          <a:p>
            <a:endParaRPr lang="en-US" dirty="0"/>
          </a:p>
          <a:p>
            <a:pPr fontAlgn="base"/>
            <a:r>
              <a:rPr lang="en-US" dirty="0"/>
              <a:t>Prescription opioid pain medications such as Oxycontin and Vicodin can have effects similar to heroin when taken in doses or in ways other than prescribed, and they are currently among the most commonly abused drugs in the United States. </a:t>
            </a:r>
            <a:endParaRPr lang="en-US" dirty="0" smtClean="0"/>
          </a:p>
          <a:p>
            <a:pPr fontAlgn="base"/>
            <a:endParaRPr lang="en-US" dirty="0" smtClean="0"/>
          </a:p>
          <a:p>
            <a:pPr fontAlgn="base"/>
            <a:r>
              <a:rPr lang="en-US" dirty="0" smtClean="0"/>
              <a:t>Research </a:t>
            </a:r>
            <a:r>
              <a:rPr lang="en-US" dirty="0"/>
              <a:t>now suggests that abuse of these drugs may open the door to heroin abuse. Nearly half of young people who inject heroin surveyed in three recent studies reported abusing prescription opioids before starting to use heroin. Some individuals reported taking up heroin because it is cheaper and easier to obtain than prescription opioids. </a:t>
            </a:r>
            <a:endParaRPr lang="en-US" dirty="0" smtClean="0"/>
          </a:p>
          <a:p>
            <a:pPr fontAlgn="base"/>
            <a:endParaRPr lang="en-US" dirty="0" smtClean="0"/>
          </a:p>
          <a:p>
            <a:pPr fontAlgn="base"/>
            <a:r>
              <a:rPr lang="en-US" dirty="0" smtClean="0"/>
              <a:t>Many </a:t>
            </a:r>
            <a:r>
              <a:rPr lang="en-US" dirty="0"/>
              <a:t>of these young people also report that crushing prescription opioid pills to snort or inject the powder provided their initiation into these methods of drug administration.</a:t>
            </a:r>
          </a:p>
          <a:p>
            <a:endParaRPr lang="en-US" dirty="0" smtClean="0"/>
          </a:p>
          <a:p>
            <a:r>
              <a:rPr lang="en-US" b="1" dirty="0"/>
              <a:t> </a:t>
            </a:r>
            <a:endParaRPr lang="en-US" dirty="0"/>
          </a:p>
        </p:txBody>
      </p:sp>
      <p:sp>
        <p:nvSpPr>
          <p:cNvPr id="4" name="Slide Number Placeholder 3"/>
          <p:cNvSpPr>
            <a:spLocks noGrp="1"/>
          </p:cNvSpPr>
          <p:nvPr>
            <p:ph type="sldNum" sz="quarter" idx="10"/>
          </p:nvPr>
        </p:nvSpPr>
        <p:spPr/>
        <p:txBody>
          <a:bodyPr/>
          <a:lstStyle/>
          <a:p>
            <a:pPr>
              <a:defRPr/>
            </a:pPr>
            <a:fld id="{D66E1823-D91A-475F-91DA-2E2E55CA728F}" type="slidenum">
              <a:rPr lang="en-US" smtClean="0"/>
              <a:pPr>
                <a:defRPr/>
              </a:pPr>
              <a:t>9</a:t>
            </a:fld>
            <a:endParaRPr lang="en-US" dirty="0"/>
          </a:p>
        </p:txBody>
      </p:sp>
    </p:spTree>
    <p:extLst>
      <p:ext uri="{BB962C8B-B14F-4D97-AF65-F5344CB8AC3E}">
        <p14:creationId xmlns:p14="http://schemas.microsoft.com/office/powerpoint/2010/main" val="2999213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4" descr="VDH logoKO 1-3i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1175" y="6248400"/>
            <a:ext cx="12969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362200" y="4038600"/>
            <a:ext cx="6477000" cy="1828800"/>
          </a:xfrm>
        </p:spPr>
        <p:txBody>
          <a:bodyPr anchor="b"/>
          <a:lstStyle>
            <a:lvl1pPr>
              <a:defRPr cap="none"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29197380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Vermont Department of Health</a:t>
            </a:r>
          </a:p>
        </p:txBody>
      </p:sp>
    </p:spTree>
    <p:extLst>
      <p:ext uri="{BB962C8B-B14F-4D97-AF65-F5344CB8AC3E}">
        <p14:creationId xmlns:p14="http://schemas.microsoft.com/office/powerpoint/2010/main" val="230870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lgn="r">
              <a:defRPr/>
            </a:lvl1pPr>
          </a:lstStyle>
          <a:p>
            <a:pPr>
              <a:defRPr/>
            </a:pP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dirty="0"/>
              <a:t>Vermont Department of Health</a:t>
            </a:r>
          </a:p>
        </p:txBody>
      </p:sp>
    </p:spTree>
    <p:extLst>
      <p:ext uri="{BB962C8B-B14F-4D97-AF65-F5344CB8AC3E}">
        <p14:creationId xmlns:p14="http://schemas.microsoft.com/office/powerpoint/2010/main" val="12060729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600456" y="6486144"/>
            <a:ext cx="5421313" cy="365125"/>
          </a:xfrm>
        </p:spPr>
        <p:txBody>
          <a:bodyPr/>
          <a:lstStyle>
            <a:lvl1pPr>
              <a:defRPr/>
            </a:lvl1pPr>
          </a:lstStyle>
          <a:p>
            <a:pPr algn="l">
              <a:defRPr/>
            </a:pPr>
            <a:r>
              <a:rPr lang="en-US" dirty="0" smtClean="0"/>
              <a:t>Vermont Department of Health</a:t>
            </a:r>
            <a:endParaRPr lang="en-US" dirty="0"/>
          </a:p>
        </p:txBody>
      </p:sp>
      <p:sp>
        <p:nvSpPr>
          <p:cNvPr id="3" name="TextBox 2"/>
          <p:cNvSpPr txBox="1"/>
          <p:nvPr userDrawn="1"/>
        </p:nvSpPr>
        <p:spPr>
          <a:xfrm>
            <a:off x="8364976" y="6486144"/>
            <a:ext cx="401072" cy="307777"/>
          </a:xfrm>
          <a:prstGeom prst="rect">
            <a:avLst/>
          </a:prstGeom>
          <a:noFill/>
        </p:spPr>
        <p:txBody>
          <a:bodyPr wrap="none" rtlCol="0">
            <a:spAutoFit/>
          </a:bodyPr>
          <a:lstStyle/>
          <a:p>
            <a:fld id="{AD38AC60-2B6A-4135-ADBA-299689342218}" type="slidenum">
              <a:rPr lang="en-US" sz="1400" smtClean="0">
                <a:solidFill>
                  <a:schemeClr val="bg1">
                    <a:lumMod val="50000"/>
                  </a:schemeClr>
                </a:solidFill>
                <a:latin typeface="+mn-lt"/>
              </a:rPr>
              <a:pPr/>
              <a:t>‹#›</a:t>
            </a:fld>
            <a:endParaRPr lang="en-US" dirty="0">
              <a:solidFill>
                <a:schemeClr val="bg1">
                  <a:lumMod val="50000"/>
                </a:schemeClr>
              </a:solidFill>
              <a:latin typeface="+mn-lt"/>
            </a:endParaRPr>
          </a:p>
        </p:txBody>
      </p:sp>
    </p:spTree>
    <p:extLst>
      <p:ext uri="{BB962C8B-B14F-4D97-AF65-F5344CB8AC3E}">
        <p14:creationId xmlns:p14="http://schemas.microsoft.com/office/powerpoint/2010/main" val="3354769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lgn="r">
              <a:defRPr/>
            </a:lvl1pPr>
          </a:lstStyle>
          <a:p>
            <a:pPr>
              <a:defRPr/>
            </a:pPr>
            <a:endParaRPr lang="en-US" dirty="0"/>
          </a:p>
        </p:txBody>
      </p:sp>
      <p:sp>
        <p:nvSpPr>
          <p:cNvPr id="8" name="Slide Number Placeholder 12"/>
          <p:cNvSpPr>
            <a:spLocks noGrp="1"/>
          </p:cNvSpPr>
          <p:nvPr>
            <p:ph type="sldNum" sz="quarter" idx="11"/>
          </p:nvPr>
        </p:nvSpPr>
        <p:spPr>
          <a:xfrm>
            <a:off x="0" y="1752600"/>
            <a:ext cx="1295400" cy="701675"/>
          </a:xfrm>
          <a:prstGeom prst="rect">
            <a:avLst/>
          </a:prstGeom>
        </p:spPr>
        <p:txBody>
          <a:bodyPr vert="horz" wrap="square" lIns="91440" tIns="45720" rIns="91440" bIns="45720" numCol="1" anchor="t" anchorCtr="0" compatLnSpc="1">
            <a:prstTxWarp prst="textNoShape">
              <a:avLst/>
            </a:prstTxWarp>
            <a:noAutofit/>
          </a:bodyPr>
          <a:lstStyle>
            <a:lvl1pPr algn="ctr">
              <a:defRPr sz="2400" smtClean="0">
                <a:solidFill>
                  <a:srgbClr val="FFFFFF"/>
                </a:solidFill>
                <a:latin typeface="Tw Cen MT" charset="0"/>
                <a:ea typeface="ＭＳ Ｐゴシック" charset="-128"/>
              </a:defRPr>
            </a:lvl1pPr>
          </a:lstStyle>
          <a:p>
            <a:pPr>
              <a:defRPr/>
            </a:pPr>
            <a:fld id="{6C7CE7AB-2EC0-41F4-BA2C-74F80486095E}"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dirty="0"/>
              <a:t>Vermont Department of Health</a:t>
            </a:r>
          </a:p>
        </p:txBody>
      </p:sp>
    </p:spTree>
    <p:extLst>
      <p:ext uri="{BB962C8B-B14F-4D97-AF65-F5344CB8AC3E}">
        <p14:creationId xmlns:p14="http://schemas.microsoft.com/office/powerpoint/2010/main" val="164222920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lgn="r">
              <a:defRPr/>
            </a:lvl1pPr>
          </a:lstStyle>
          <a:p>
            <a:pPr>
              <a:defRPr/>
            </a:pPr>
            <a:endParaRPr lang="en-US" dirty="0"/>
          </a:p>
        </p:txBody>
      </p:sp>
      <p:sp>
        <p:nvSpPr>
          <p:cNvPr id="6" name="Footer Placeholder 11"/>
          <p:cNvSpPr>
            <a:spLocks noGrp="1"/>
          </p:cNvSpPr>
          <p:nvPr>
            <p:ph type="ftr" sz="quarter" idx="11"/>
          </p:nvPr>
        </p:nvSpPr>
        <p:spPr/>
        <p:txBody>
          <a:bodyPr rtlCol="0"/>
          <a:lstStyle>
            <a:lvl1pPr>
              <a:defRPr/>
            </a:lvl1pPr>
          </a:lstStyle>
          <a:p>
            <a:pPr>
              <a:defRPr/>
            </a:pPr>
            <a:r>
              <a:rPr lang="en-US" dirty="0"/>
              <a:t>Vermont Department of Health</a:t>
            </a:r>
          </a:p>
        </p:txBody>
      </p:sp>
    </p:spTree>
    <p:extLst>
      <p:ext uri="{BB962C8B-B14F-4D97-AF65-F5344CB8AC3E}">
        <p14:creationId xmlns:p14="http://schemas.microsoft.com/office/powerpoint/2010/main" val="165947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lgn="r">
              <a:defRPr/>
            </a:lvl1pPr>
          </a:lstStyle>
          <a:p>
            <a:pPr>
              <a:defRPr/>
            </a:pPr>
            <a:endParaRPr lang="en-US" dirty="0"/>
          </a:p>
        </p:txBody>
      </p:sp>
      <p:sp>
        <p:nvSpPr>
          <p:cNvPr id="8" name="Footer Placeholder 13"/>
          <p:cNvSpPr>
            <a:spLocks noGrp="1"/>
          </p:cNvSpPr>
          <p:nvPr>
            <p:ph type="ftr" sz="quarter" idx="11"/>
          </p:nvPr>
        </p:nvSpPr>
        <p:spPr/>
        <p:txBody>
          <a:bodyPr rtlCol="0"/>
          <a:lstStyle>
            <a:lvl1pPr>
              <a:defRPr/>
            </a:lvl1pPr>
          </a:lstStyle>
          <a:p>
            <a:pPr>
              <a:defRPr/>
            </a:pPr>
            <a:r>
              <a:rPr lang="en-US" dirty="0"/>
              <a:t>Vermont Department of Health</a:t>
            </a:r>
          </a:p>
        </p:txBody>
      </p:sp>
    </p:spTree>
    <p:extLst>
      <p:ext uri="{BB962C8B-B14F-4D97-AF65-F5344CB8AC3E}">
        <p14:creationId xmlns:p14="http://schemas.microsoft.com/office/powerpoint/2010/main" val="256095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Vermont Department of Health</a:t>
            </a:r>
          </a:p>
        </p:txBody>
      </p:sp>
      <p:sp>
        <p:nvSpPr>
          <p:cNvPr id="5" name="Slide Number Placeholder 4"/>
          <p:cNvSpPr>
            <a:spLocks noGrp="1"/>
          </p:cNvSpPr>
          <p:nvPr>
            <p:ph type="sldNum" sz="quarter" idx="12"/>
          </p:nvPr>
        </p:nvSpPr>
        <p:spPr>
          <a:xfrm>
            <a:off x="-846138" y="1112838"/>
            <a:ext cx="533400" cy="24447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FFFFFF"/>
                </a:solidFill>
                <a:latin typeface="Tw Cen MT" charset="0"/>
                <a:ea typeface="ＭＳ Ｐゴシック" charset="-128"/>
              </a:defRPr>
            </a:lvl1pPr>
          </a:lstStyle>
          <a:p>
            <a:pPr>
              <a:defRPr/>
            </a:pPr>
            <a:fld id="{5B72FB9E-D786-4646-A60E-250C3EF6A98B}" type="slidenum">
              <a:rPr lang="en-US"/>
              <a:pPr>
                <a:defRPr/>
              </a:pPr>
              <a:t>‹#›</a:t>
            </a:fld>
            <a:endParaRPr lang="en-US" dirty="0"/>
          </a:p>
        </p:txBody>
      </p:sp>
    </p:spTree>
    <p:extLst>
      <p:ext uri="{BB962C8B-B14F-4D97-AF65-F5344CB8AC3E}">
        <p14:creationId xmlns:p14="http://schemas.microsoft.com/office/powerpoint/2010/main" val="119349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Vermont Department of Health</a:t>
            </a:r>
          </a:p>
        </p:txBody>
      </p:sp>
      <p:sp>
        <p:nvSpPr>
          <p:cNvPr id="4" name="Slide Number Placeholder 3"/>
          <p:cNvSpPr>
            <a:spLocks noGrp="1"/>
          </p:cNvSpPr>
          <p:nvPr>
            <p:ph type="sldNum" sz="quarter" idx="12"/>
          </p:nvPr>
        </p:nvSpPr>
        <p:spPr>
          <a:xfrm>
            <a:off x="0" y="6248400"/>
            <a:ext cx="533400" cy="381000"/>
          </a:xfrm>
          <a:prstGeom prst="rect">
            <a:avLst/>
          </a:prstGeom>
        </p:spPr>
        <p:txBody>
          <a:bodyPr vert="horz" wrap="square" lIns="91440" tIns="45720" rIns="91440" bIns="45720" numCol="1" anchor="t" anchorCtr="0" compatLnSpc="1">
            <a:prstTxWarp prst="textNoShape">
              <a:avLst/>
            </a:prstTxWarp>
          </a:bodyPr>
          <a:lstStyle>
            <a:lvl1pPr>
              <a:defRPr smtClean="0">
                <a:solidFill>
                  <a:schemeClr val="tx2"/>
                </a:solidFill>
                <a:latin typeface="Tw Cen MT" charset="0"/>
                <a:ea typeface="ＭＳ Ｐゴシック" charset="-128"/>
              </a:defRPr>
            </a:lvl1pPr>
          </a:lstStyle>
          <a:p>
            <a:pPr>
              <a:defRPr/>
            </a:pPr>
            <a:fld id="{99FF6E43-8D4B-4078-9B88-E5FF1A3DF25E}" type="slidenum">
              <a:rPr lang="en-US"/>
              <a:pPr>
                <a:defRPr/>
              </a:pPr>
              <a:t>‹#›</a:t>
            </a:fld>
            <a:endParaRPr lang="en-US" dirty="0"/>
          </a:p>
        </p:txBody>
      </p:sp>
    </p:spTree>
    <p:extLst>
      <p:ext uri="{BB962C8B-B14F-4D97-AF65-F5344CB8AC3E}">
        <p14:creationId xmlns:p14="http://schemas.microsoft.com/office/powerpoint/2010/main" val="142156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lgn="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Vermont Department of Health</a:t>
            </a:r>
          </a:p>
        </p:txBody>
      </p:sp>
      <p:sp>
        <p:nvSpPr>
          <p:cNvPr id="7" name="Slide Number Placeholder 6"/>
          <p:cNvSpPr>
            <a:spLocks noGrp="1"/>
          </p:cNvSpPr>
          <p:nvPr>
            <p:ph type="sldNum" sz="quarter" idx="12"/>
          </p:nvPr>
        </p:nvSpPr>
        <p:spPr>
          <a:xfrm>
            <a:off x="-846138" y="1112838"/>
            <a:ext cx="533400" cy="24447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FFFFFF"/>
                </a:solidFill>
                <a:latin typeface="Tw Cen MT" charset="0"/>
                <a:ea typeface="ＭＳ Ｐゴシック" charset="-128"/>
              </a:defRPr>
            </a:lvl1pPr>
          </a:lstStyle>
          <a:p>
            <a:pPr>
              <a:defRPr/>
            </a:pPr>
            <a:fld id="{3EB562E3-603C-4798-866A-12E0CAE0DB16}" type="slidenum">
              <a:rPr lang="en-US"/>
              <a:pPr>
                <a:defRPr/>
              </a:pPr>
              <a:t>‹#›</a:t>
            </a:fld>
            <a:endParaRPr lang="en-US" dirty="0"/>
          </a:p>
        </p:txBody>
      </p:sp>
    </p:spTree>
    <p:extLst>
      <p:ext uri="{BB962C8B-B14F-4D97-AF65-F5344CB8AC3E}">
        <p14:creationId xmlns:p14="http://schemas.microsoft.com/office/powerpoint/2010/main" val="1528737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lgn="r">
              <a:defRPr/>
            </a:lvl1pPr>
          </a:lstStyle>
          <a:p>
            <a:pPr>
              <a:defRPr/>
            </a:pPr>
            <a:endParaRPr lang="en-US" dirty="0"/>
          </a:p>
        </p:txBody>
      </p:sp>
      <p:sp>
        <p:nvSpPr>
          <p:cNvPr id="10" name="Footer Placeholder 13"/>
          <p:cNvSpPr>
            <a:spLocks noGrp="1"/>
          </p:cNvSpPr>
          <p:nvPr>
            <p:ph type="ftr" sz="quarter" idx="11"/>
          </p:nvPr>
        </p:nvSpPr>
        <p:spPr>
          <a:xfrm>
            <a:off x="1600200" y="6248400"/>
            <a:ext cx="4572000" cy="365125"/>
          </a:xfrm>
        </p:spPr>
        <p:txBody>
          <a:bodyPr rtlCol="0"/>
          <a:lstStyle>
            <a:lvl1pPr>
              <a:defRPr/>
            </a:lvl1pPr>
          </a:lstStyle>
          <a:p>
            <a:pPr>
              <a:defRPr/>
            </a:pPr>
            <a:r>
              <a:rPr lang="en-US" dirty="0"/>
              <a:t>Vermont Department of Health</a:t>
            </a:r>
          </a:p>
        </p:txBody>
      </p:sp>
    </p:spTree>
    <p:extLst>
      <p:ext uri="{BB962C8B-B14F-4D97-AF65-F5344CB8AC3E}">
        <p14:creationId xmlns:p14="http://schemas.microsoft.com/office/powerpoint/2010/main" val="164445187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404938"/>
            <a:ext cx="81534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dirty="0"/>
              <a:t>Vermont Department of Health</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hf sldNum="0" hdr="0" dt="0"/>
  <p:txStyles>
    <p:titleStyle>
      <a:lvl1pPr algn="l" rtl="0" eaLnBrk="0" fontAlgn="base" hangingPunct="0">
        <a:spcBef>
          <a:spcPct val="0"/>
        </a:spcBef>
        <a:spcAft>
          <a:spcPct val="0"/>
        </a:spcAft>
        <a:defRPr sz="36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bing.com/images/search?q=vermont+photos&amp;qpvt=Vermont+photos&amp;FORM=IGRE#view=detail&amp;id=6DA5F4803EE0D1A4C934403BC415D363E3901C16&amp;selectedIndex=46"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hyperlink" Target="http://manyfaces1voice.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36550" y="404783"/>
            <a:ext cx="7372350" cy="704850"/>
          </a:xfrm>
        </p:spPr>
        <p:txBody>
          <a:bodyPr/>
          <a:lstStyle/>
          <a:p>
            <a:r>
              <a:rPr lang="en-US" dirty="0" smtClean="0"/>
              <a:t>The Challenge of Opioid Addiction</a:t>
            </a:r>
            <a:endParaRPr lang="en-US" dirty="0"/>
          </a:p>
        </p:txBody>
      </p:sp>
      <p:sp>
        <p:nvSpPr>
          <p:cNvPr id="6" name="Subtitle 5"/>
          <p:cNvSpPr>
            <a:spLocks noGrp="1"/>
          </p:cNvSpPr>
          <p:nvPr>
            <p:ph type="subTitle" idx="1"/>
          </p:nvPr>
        </p:nvSpPr>
        <p:spPr>
          <a:xfrm>
            <a:off x="2470150" y="6166606"/>
            <a:ext cx="6369050" cy="639837"/>
          </a:xfrm>
        </p:spPr>
        <p:txBody>
          <a:bodyPr>
            <a:normAutofit fontScale="62500" lnSpcReduction="20000"/>
          </a:bodyPr>
          <a:lstStyle/>
          <a:p>
            <a:r>
              <a:rPr lang="en-US" sz="2800" dirty="0" smtClean="0">
                <a:latin typeface="Tw Cen MT" charset="0"/>
                <a:ea typeface="ＭＳ Ｐゴシック" charset="0"/>
              </a:rPr>
              <a:t>Valerie </a:t>
            </a:r>
            <a:r>
              <a:rPr lang="en-US" sz="2800" dirty="0">
                <a:latin typeface="Tw Cen MT" charset="0"/>
                <a:ea typeface="ＭＳ Ｐゴシック" charset="0"/>
              </a:rPr>
              <a:t>Valcour RN, Health District Director </a:t>
            </a:r>
          </a:p>
          <a:p>
            <a:r>
              <a:rPr lang="en-US" sz="2800" dirty="0"/>
              <a:t>Carol Plante, Healthy Lamoille Valley * September 3, 2014</a:t>
            </a:r>
          </a:p>
          <a:p>
            <a:endParaRPr lang="en-US" dirty="0"/>
          </a:p>
        </p:txBody>
      </p:sp>
      <p:sp>
        <p:nvSpPr>
          <p:cNvPr id="4" name="Footer Placeholder 3"/>
          <p:cNvSpPr>
            <a:spLocks noGrp="1"/>
          </p:cNvSpPr>
          <p:nvPr>
            <p:ph type="ftr" sz="quarter" idx="4294967295"/>
          </p:nvPr>
        </p:nvSpPr>
        <p:spPr>
          <a:xfrm>
            <a:off x="165100" y="6805931"/>
            <a:ext cx="5256213" cy="45719"/>
          </a:xfrm>
        </p:spPr>
        <p:txBody>
          <a:bodyPr/>
          <a:lstStyle/>
          <a:p>
            <a:pPr algn="l">
              <a:defRP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 y="1447800"/>
            <a:ext cx="4519207" cy="400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http://ts3.mm.bing.net/th?id=HN.608046530476310799&amp;w=256&amp;h=170&amp;c=7&amp;rs=1&amp;pid=1.7">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0006" y="2330450"/>
            <a:ext cx="4332694" cy="3238500"/>
          </a:xfrm>
          <a:prstGeom prst="rect">
            <a:avLst/>
          </a:prstGeom>
          <a:noFill/>
          <a:ln>
            <a:noFill/>
          </a:ln>
        </p:spPr>
      </p:pic>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7482764" y="496769"/>
            <a:ext cx="1546060" cy="1563896"/>
          </a:xfrm>
          <a:prstGeom prst="rect">
            <a:avLst/>
          </a:prstGeom>
        </p:spPr>
      </p:pic>
    </p:spTree>
    <p:extLst>
      <p:ext uri="{BB962C8B-B14F-4D97-AF65-F5344CB8AC3E}">
        <p14:creationId xmlns:p14="http://schemas.microsoft.com/office/powerpoint/2010/main" val="123439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69794"/>
            <a:ext cx="8442452" cy="990600"/>
          </a:xfrm>
        </p:spPr>
        <p:txBody>
          <a:bodyPr/>
          <a:lstStyle/>
          <a:p>
            <a:r>
              <a:rPr lang="en-US" sz="3200" dirty="0" smtClean="0"/>
              <a:t>Heroin deaths are on the rise in Vermont.</a:t>
            </a:r>
            <a:endParaRPr lang="en-US" sz="3200" dirty="0"/>
          </a:p>
        </p:txBody>
      </p:sp>
      <p:sp>
        <p:nvSpPr>
          <p:cNvPr id="5" name="Footer Placeholder 3"/>
          <p:cNvSpPr>
            <a:spLocks noGrp="1"/>
          </p:cNvSpPr>
          <p:nvPr>
            <p:ph type="ftr" sz="quarter" idx="11"/>
          </p:nvPr>
        </p:nvSpPr>
        <p:spPr>
          <a:xfrm>
            <a:off x="612775" y="6435307"/>
            <a:ext cx="5421313" cy="365125"/>
          </a:xfrm>
        </p:spPr>
        <p:txBody>
          <a:bodyPr/>
          <a:lstStyle/>
          <a:p>
            <a:pPr algn="l">
              <a:defRPr/>
            </a:pPr>
            <a:r>
              <a:rPr lang="en-US" dirty="0" smtClean="0"/>
              <a:t>Vermont Department of Health</a:t>
            </a:r>
            <a:endParaRPr lang="en-US" dirty="0"/>
          </a:p>
        </p:txBody>
      </p:sp>
      <p:sp>
        <p:nvSpPr>
          <p:cNvPr id="7" name="TextBox 6"/>
          <p:cNvSpPr txBox="1"/>
          <p:nvPr/>
        </p:nvSpPr>
        <p:spPr>
          <a:xfrm>
            <a:off x="4279899" y="6486525"/>
            <a:ext cx="2966966" cy="276999"/>
          </a:xfrm>
          <a:prstGeom prst="rect">
            <a:avLst/>
          </a:prstGeom>
          <a:noFill/>
        </p:spPr>
        <p:txBody>
          <a:bodyPr wrap="none" rtlCol="0">
            <a:spAutoFit/>
          </a:bodyPr>
          <a:lstStyle/>
          <a:p>
            <a:r>
              <a:rPr lang="en-US" sz="1200" dirty="0" smtClean="0">
                <a:latin typeface="+mn-lt"/>
              </a:rPr>
              <a:t>Source: </a:t>
            </a:r>
            <a:r>
              <a:rPr lang="en-US" sz="1200" dirty="0">
                <a:latin typeface="+mn-lt"/>
              </a:rPr>
              <a:t>Office of the Chief Medical Examiner</a:t>
            </a:r>
          </a:p>
        </p:txBody>
      </p:sp>
      <p:sp>
        <p:nvSpPr>
          <p:cNvPr id="8" name="TextBox 7"/>
          <p:cNvSpPr txBox="1"/>
          <p:nvPr/>
        </p:nvSpPr>
        <p:spPr>
          <a:xfrm>
            <a:off x="4279899" y="5901035"/>
            <a:ext cx="3818567" cy="461665"/>
          </a:xfrm>
          <a:prstGeom prst="rect">
            <a:avLst/>
          </a:prstGeom>
          <a:noFill/>
        </p:spPr>
        <p:txBody>
          <a:bodyPr wrap="square" rtlCol="0">
            <a:spAutoFit/>
          </a:bodyPr>
          <a:lstStyle/>
          <a:p>
            <a:r>
              <a:rPr lang="en-US" sz="1200" dirty="0" smtClean="0">
                <a:latin typeface="+mn-lt"/>
              </a:rPr>
              <a:t>Note: Total opioid includes un-identified opioids. Heroin and prescription opioids are not mutually exclusive.</a:t>
            </a:r>
            <a:endParaRPr lang="en-US" sz="1200" dirty="0">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val="1258060710"/>
              </p:ext>
            </p:extLst>
          </p:nvPr>
        </p:nvGraphicFramePr>
        <p:xfrm>
          <a:off x="1053396" y="1358900"/>
          <a:ext cx="7045070" cy="436079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1897018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199"/>
            <a:ext cx="7213600" cy="3898901"/>
          </a:xfrm>
        </p:spPr>
        <p:txBody>
          <a:bodyPr/>
          <a:lstStyle/>
          <a:p>
            <a:pPr marL="457200" indent="-457200">
              <a:buFont typeface="Arial"/>
              <a:buChar char="•"/>
            </a:pPr>
            <a:r>
              <a:rPr lang="en-US" sz="2600" dirty="0" smtClean="0"/>
              <a:t>These are big numbers for our small state</a:t>
            </a:r>
          </a:p>
          <a:p>
            <a:pPr marL="457200" indent="-457200">
              <a:buFont typeface="Arial"/>
              <a:buChar char="•"/>
            </a:pPr>
            <a:r>
              <a:rPr lang="en-US" sz="2600" dirty="0" smtClean="0"/>
              <a:t>50+ die from opioid poisoning every year</a:t>
            </a:r>
          </a:p>
          <a:p>
            <a:pPr marL="457200" indent="-457200">
              <a:buFont typeface="Arial"/>
              <a:buChar char="•"/>
            </a:pPr>
            <a:r>
              <a:rPr lang="en-US" sz="2600" dirty="0" smtClean="0"/>
              <a:t>Young people are most at risk</a:t>
            </a:r>
          </a:p>
          <a:p>
            <a:pPr marL="457200" indent="-457200">
              <a:buFont typeface="Arial"/>
              <a:buChar char="•"/>
            </a:pPr>
            <a:r>
              <a:rPr lang="en-US" sz="2600" dirty="0" smtClean="0"/>
              <a:t>Addiction is a lifelong chronic disease</a:t>
            </a:r>
          </a:p>
          <a:p>
            <a:pPr marL="457200" indent="-457200">
              <a:buFont typeface="Arial"/>
              <a:buChar char="•"/>
            </a:pPr>
            <a:r>
              <a:rPr lang="en-US" sz="2600" dirty="0"/>
              <a:t>C</a:t>
            </a:r>
            <a:r>
              <a:rPr lang="en-US" sz="2600" dirty="0" smtClean="0"/>
              <a:t>osts are high – families and communities torn apart • young lives shattered • treatment, health care, law enforcement, corrections, human services $$$</a:t>
            </a:r>
          </a:p>
        </p:txBody>
      </p:sp>
      <p:sp>
        <p:nvSpPr>
          <p:cNvPr id="3" name="Title 2"/>
          <p:cNvSpPr>
            <a:spLocks noGrp="1"/>
          </p:cNvSpPr>
          <p:nvPr>
            <p:ph type="title"/>
          </p:nvPr>
        </p:nvSpPr>
        <p:spPr/>
        <p:txBody>
          <a:bodyPr/>
          <a:lstStyle/>
          <a:p>
            <a:r>
              <a:rPr lang="en-US" dirty="0" smtClean="0"/>
              <a:t>Why do we call this a crisis?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2852906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69794"/>
            <a:ext cx="8442452" cy="990600"/>
          </a:xfrm>
        </p:spPr>
        <p:txBody>
          <a:bodyPr/>
          <a:lstStyle/>
          <a:p>
            <a:r>
              <a:rPr lang="en-US" sz="3200" dirty="0" smtClean="0"/>
              <a:t>The number of people treated is up since 2004.</a:t>
            </a:r>
            <a:endParaRPr lang="en-US" sz="3200" dirty="0"/>
          </a:p>
        </p:txBody>
      </p:sp>
      <p:sp>
        <p:nvSpPr>
          <p:cNvPr id="5" name="Footer Placeholder 3"/>
          <p:cNvSpPr>
            <a:spLocks noGrp="1"/>
          </p:cNvSpPr>
          <p:nvPr>
            <p:ph type="ftr" sz="quarter" idx="11"/>
          </p:nvPr>
        </p:nvSpPr>
        <p:spPr>
          <a:xfrm>
            <a:off x="612775" y="6435307"/>
            <a:ext cx="5421313" cy="365125"/>
          </a:xfrm>
        </p:spPr>
        <p:txBody>
          <a:bodyPr/>
          <a:lstStyle/>
          <a:p>
            <a:pPr algn="l">
              <a:defRPr/>
            </a:pPr>
            <a:r>
              <a:rPr lang="en-US" dirty="0" smtClean="0"/>
              <a:t>Vermont Department of Health</a:t>
            </a:r>
            <a:endParaRPr lang="en-US" dirty="0"/>
          </a:p>
        </p:txBody>
      </p:sp>
      <p:sp>
        <p:nvSpPr>
          <p:cNvPr id="10" name="TextBox 9"/>
          <p:cNvSpPr txBox="1"/>
          <p:nvPr/>
        </p:nvSpPr>
        <p:spPr>
          <a:xfrm>
            <a:off x="5513903" y="5938419"/>
            <a:ext cx="3407151" cy="276999"/>
          </a:xfrm>
          <a:prstGeom prst="rect">
            <a:avLst/>
          </a:prstGeom>
          <a:noFill/>
        </p:spPr>
        <p:txBody>
          <a:bodyPr wrap="none" rtlCol="0">
            <a:spAutoFit/>
          </a:bodyPr>
          <a:lstStyle/>
          <a:p>
            <a:r>
              <a:rPr lang="en-US" sz="1200" dirty="0" smtClean="0">
                <a:latin typeface="+mn-lt"/>
              </a:rPr>
              <a:t>Source: Alcohol and Drug Abuse Treatment Programs</a:t>
            </a:r>
            <a:endParaRPr lang="en-US" sz="1200" dirty="0">
              <a:latin typeface="+mn-lt"/>
            </a:endParaRPr>
          </a:p>
        </p:txBody>
      </p:sp>
      <p:graphicFrame>
        <p:nvGraphicFramePr>
          <p:cNvPr id="11" name="Chart 10"/>
          <p:cNvGraphicFramePr/>
          <p:nvPr>
            <p:extLst>
              <p:ext uri="{D42A27DB-BD31-4B8C-83A1-F6EECF244321}">
                <p14:modId xmlns:p14="http://schemas.microsoft.com/office/powerpoint/2010/main" val="2887843859"/>
              </p:ext>
            </p:extLst>
          </p:nvPr>
        </p:nvGraphicFramePr>
        <p:xfrm>
          <a:off x="342899" y="1549400"/>
          <a:ext cx="8578155" cy="43688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643134" y="6064128"/>
            <a:ext cx="607822" cy="600645"/>
          </a:xfrm>
          <a:prstGeom prst="rect">
            <a:avLst/>
          </a:prstGeom>
        </p:spPr>
      </p:pic>
    </p:spTree>
    <p:extLst>
      <p:ext uri="{BB962C8B-B14F-4D97-AF65-F5344CB8AC3E}">
        <p14:creationId xmlns:p14="http://schemas.microsoft.com/office/powerpoint/2010/main" val="918269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69794"/>
            <a:ext cx="8442452" cy="990600"/>
          </a:xfrm>
        </p:spPr>
        <p:txBody>
          <a:bodyPr/>
          <a:lstStyle/>
          <a:p>
            <a:r>
              <a:rPr lang="en-US" sz="3200" dirty="0" smtClean="0"/>
              <a:t>The number of people treated for heroin is up.</a:t>
            </a:r>
            <a:endParaRPr lang="en-US" sz="3200" dirty="0"/>
          </a:p>
        </p:txBody>
      </p:sp>
      <p:sp>
        <p:nvSpPr>
          <p:cNvPr id="5" name="Footer Placeholder 3"/>
          <p:cNvSpPr>
            <a:spLocks noGrp="1"/>
          </p:cNvSpPr>
          <p:nvPr>
            <p:ph type="ftr" sz="quarter" idx="11"/>
          </p:nvPr>
        </p:nvSpPr>
        <p:spPr>
          <a:xfrm>
            <a:off x="612775" y="6435307"/>
            <a:ext cx="5421313" cy="365125"/>
          </a:xfrm>
        </p:spPr>
        <p:txBody>
          <a:bodyPr/>
          <a:lstStyle/>
          <a:p>
            <a:pPr algn="l">
              <a:defRPr/>
            </a:pPr>
            <a:r>
              <a:rPr lang="en-US" dirty="0" smtClean="0"/>
              <a:t>Vermont Department of Health</a:t>
            </a:r>
            <a:endParaRPr lang="en-US" dirty="0"/>
          </a:p>
        </p:txBody>
      </p:sp>
      <p:graphicFrame>
        <p:nvGraphicFramePr>
          <p:cNvPr id="6" name="Content Placeholder 4"/>
          <p:cNvGraphicFramePr>
            <a:graphicFrameLocks noGrp="1"/>
          </p:cNvGraphicFramePr>
          <p:nvPr>
            <p:ph sz="quarter" idx="4294967295"/>
            <p:extLst>
              <p:ext uri="{D42A27DB-BD31-4B8C-83A1-F6EECF244321}">
                <p14:modId xmlns:p14="http://schemas.microsoft.com/office/powerpoint/2010/main" val="1679252479"/>
              </p:ext>
            </p:extLst>
          </p:nvPr>
        </p:nvGraphicFramePr>
        <p:xfrm>
          <a:off x="447675" y="1588669"/>
          <a:ext cx="8446347" cy="4368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486871" y="6007037"/>
            <a:ext cx="3407151" cy="276999"/>
          </a:xfrm>
          <a:prstGeom prst="rect">
            <a:avLst/>
          </a:prstGeom>
          <a:noFill/>
        </p:spPr>
        <p:txBody>
          <a:bodyPr wrap="none" rtlCol="0">
            <a:spAutoFit/>
          </a:bodyPr>
          <a:lstStyle/>
          <a:p>
            <a:r>
              <a:rPr lang="en-US" sz="1200" dirty="0" smtClean="0">
                <a:latin typeface="+mn-lt"/>
              </a:rPr>
              <a:t>Source: Alcohol and Drug Abuse Treatment Programs</a:t>
            </a:r>
            <a:endParaRPr lang="en-US" sz="1200" dirty="0">
              <a:latin typeface="+mn-lt"/>
            </a:endParaRPr>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4480224" y="6095999"/>
            <a:ext cx="607822" cy="600645"/>
          </a:xfrm>
          <a:prstGeom prst="rect">
            <a:avLst/>
          </a:prstGeom>
        </p:spPr>
      </p:pic>
    </p:spTree>
    <p:extLst>
      <p:ext uri="{BB962C8B-B14F-4D97-AF65-F5344CB8AC3E}">
        <p14:creationId xmlns:p14="http://schemas.microsoft.com/office/powerpoint/2010/main" val="1354878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9794"/>
            <a:ext cx="8712200" cy="990600"/>
          </a:xfrm>
        </p:spPr>
        <p:txBody>
          <a:bodyPr/>
          <a:lstStyle/>
          <a:p>
            <a:r>
              <a:rPr lang="en-US" sz="3200" dirty="0" smtClean="0"/>
              <a:t>Age at first use for opioids is older than for alcohol.</a:t>
            </a:r>
            <a:endParaRPr lang="en-US" sz="3200" dirty="0"/>
          </a:p>
        </p:txBody>
      </p:sp>
      <p:sp>
        <p:nvSpPr>
          <p:cNvPr id="5" name="Footer Placeholder 3"/>
          <p:cNvSpPr>
            <a:spLocks noGrp="1"/>
          </p:cNvSpPr>
          <p:nvPr>
            <p:ph type="ftr" sz="quarter" idx="11"/>
          </p:nvPr>
        </p:nvSpPr>
        <p:spPr>
          <a:xfrm>
            <a:off x="612775" y="6435307"/>
            <a:ext cx="5421313" cy="365125"/>
          </a:xfrm>
        </p:spPr>
        <p:txBody>
          <a:bodyPr/>
          <a:lstStyle/>
          <a:p>
            <a:pPr algn="l">
              <a:defRPr/>
            </a:pPr>
            <a:r>
              <a:rPr lang="en-US" dirty="0" smtClean="0"/>
              <a:t>Vermont Department of Health</a:t>
            </a:r>
            <a:endParaRPr lang="en-US" dirty="0"/>
          </a:p>
        </p:txBody>
      </p:sp>
      <p:graphicFrame>
        <p:nvGraphicFramePr>
          <p:cNvPr id="8" name="Object 3"/>
          <p:cNvGraphicFramePr>
            <a:graphicFrameLocks noGrp="1" noChangeAspect="1"/>
          </p:cNvGraphicFramePr>
          <p:nvPr>
            <p:ph sz="quarter" idx="4294967295"/>
            <p:extLst>
              <p:ext uri="{D42A27DB-BD31-4B8C-83A1-F6EECF244321}">
                <p14:modId xmlns:p14="http://schemas.microsoft.com/office/powerpoint/2010/main" val="4134083028"/>
              </p:ext>
            </p:extLst>
          </p:nvPr>
        </p:nvGraphicFramePr>
        <p:xfrm>
          <a:off x="115276" y="1453512"/>
          <a:ext cx="8889024" cy="50514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316333" y="6504937"/>
            <a:ext cx="5687967" cy="307777"/>
          </a:xfrm>
          <a:prstGeom prst="rect">
            <a:avLst/>
          </a:prstGeom>
          <a:noFill/>
        </p:spPr>
        <p:txBody>
          <a:bodyPr wrap="none" rtlCol="0">
            <a:spAutoFit/>
          </a:bodyPr>
          <a:lstStyle/>
          <a:p>
            <a:r>
              <a:rPr lang="en-US" sz="1400" dirty="0" smtClean="0">
                <a:latin typeface="+mn-lt"/>
              </a:rPr>
              <a:t>Source: Alcohol and Drug Abuse Treatment Programs, admissions 2005-2011</a:t>
            </a:r>
            <a:endParaRPr lang="en-US" sz="1400" dirty="0">
              <a:latin typeface="+mn-lt"/>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8136046" y="5845950"/>
            <a:ext cx="607822" cy="600645"/>
          </a:xfrm>
          <a:prstGeom prst="rect">
            <a:avLst/>
          </a:prstGeom>
        </p:spPr>
      </p:pic>
    </p:spTree>
    <p:extLst>
      <p:ext uri="{BB962C8B-B14F-4D97-AF65-F5344CB8AC3E}">
        <p14:creationId xmlns:p14="http://schemas.microsoft.com/office/powerpoint/2010/main" val="3216758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9794"/>
            <a:ext cx="8712200" cy="990600"/>
          </a:xfrm>
        </p:spPr>
        <p:txBody>
          <a:bodyPr/>
          <a:lstStyle/>
          <a:p>
            <a:r>
              <a:rPr lang="en-US" sz="3200" dirty="0" smtClean="0"/>
              <a:t>People seek treatment for opioid addiction sooner.</a:t>
            </a:r>
            <a:endParaRPr lang="en-US" sz="3200" dirty="0"/>
          </a:p>
        </p:txBody>
      </p:sp>
      <p:sp>
        <p:nvSpPr>
          <p:cNvPr id="5" name="Footer Placeholder 3"/>
          <p:cNvSpPr>
            <a:spLocks noGrp="1"/>
          </p:cNvSpPr>
          <p:nvPr>
            <p:ph type="ftr" sz="quarter" idx="11"/>
          </p:nvPr>
        </p:nvSpPr>
        <p:spPr>
          <a:xfrm>
            <a:off x="612775" y="6435307"/>
            <a:ext cx="5421313" cy="365125"/>
          </a:xfrm>
        </p:spPr>
        <p:txBody>
          <a:bodyPr/>
          <a:lstStyle/>
          <a:p>
            <a:pPr algn="l">
              <a:defRPr/>
            </a:pPr>
            <a:r>
              <a:rPr lang="en-US" dirty="0" smtClean="0"/>
              <a:t>Vermont Department of Health</a:t>
            </a:r>
            <a:endParaRPr lang="en-US" dirty="0"/>
          </a:p>
        </p:txBody>
      </p:sp>
      <p:graphicFrame>
        <p:nvGraphicFramePr>
          <p:cNvPr id="6" name="Object 3"/>
          <p:cNvGraphicFramePr>
            <a:graphicFrameLocks noGrp="1" noChangeAspect="1"/>
          </p:cNvGraphicFramePr>
          <p:nvPr>
            <p:ph sz="quarter" idx="4294967295"/>
            <p:extLst>
              <p:ext uri="{D42A27DB-BD31-4B8C-83A1-F6EECF244321}">
                <p14:modId xmlns:p14="http://schemas.microsoft.com/office/powerpoint/2010/main" val="17521014"/>
              </p:ext>
            </p:extLst>
          </p:nvPr>
        </p:nvGraphicFramePr>
        <p:xfrm>
          <a:off x="342900" y="1364456"/>
          <a:ext cx="8604256" cy="49347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259189" y="6299200"/>
            <a:ext cx="5687967" cy="307777"/>
          </a:xfrm>
          <a:prstGeom prst="rect">
            <a:avLst/>
          </a:prstGeom>
          <a:noFill/>
        </p:spPr>
        <p:txBody>
          <a:bodyPr wrap="none" rtlCol="0">
            <a:spAutoFit/>
          </a:bodyPr>
          <a:lstStyle/>
          <a:p>
            <a:r>
              <a:rPr lang="en-US" sz="1400" dirty="0" smtClean="0">
                <a:latin typeface="+mn-lt"/>
              </a:rPr>
              <a:t>Source: Alcohol and Drug Abuse Treatment Programs, admissions 2005-2011</a:t>
            </a:r>
            <a:endParaRPr lang="en-US" sz="1400" dirty="0">
              <a:latin typeface="+mn-lt"/>
            </a:endParaRPr>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8320241" y="5691548"/>
            <a:ext cx="607822" cy="600645"/>
          </a:xfrm>
          <a:prstGeom prst="rect">
            <a:avLst/>
          </a:prstGeom>
        </p:spPr>
      </p:pic>
    </p:spTree>
    <p:extLst>
      <p:ext uri="{BB962C8B-B14F-4D97-AF65-F5344CB8AC3E}">
        <p14:creationId xmlns:p14="http://schemas.microsoft.com/office/powerpoint/2010/main" val="4119498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Research </a:t>
            </a:r>
            <a:r>
              <a:rPr lang="en-US" dirty="0" smtClean="0"/>
              <a:t>shows </a:t>
            </a:r>
            <a:r>
              <a:rPr lang="en-US" dirty="0"/>
              <a:t>that a comprehensive approach, using principles of effective prevention, intervention, treatment, recovery and enforcement, is most effective. </a:t>
            </a:r>
          </a:p>
        </p:txBody>
      </p:sp>
      <p:sp>
        <p:nvSpPr>
          <p:cNvPr id="3" name="Title 2"/>
          <p:cNvSpPr>
            <a:spLocks noGrp="1"/>
          </p:cNvSpPr>
          <p:nvPr>
            <p:ph type="title"/>
          </p:nvPr>
        </p:nvSpPr>
        <p:spPr/>
        <p:txBody>
          <a:bodyPr/>
          <a:lstStyle/>
          <a:p>
            <a:r>
              <a:rPr lang="en-US" dirty="0" smtClean="0"/>
              <a:t>Making a difference</a:t>
            </a:r>
            <a:endParaRPr lang="en-US" dirty="0"/>
          </a:p>
        </p:txBody>
      </p:sp>
      <p:sp>
        <p:nvSpPr>
          <p:cNvPr id="4" name="Footer Placeholder 3"/>
          <p:cNvSpPr>
            <a:spLocks noGrp="1"/>
          </p:cNvSpPr>
          <p:nvPr>
            <p:ph type="ftr" sz="quarter" idx="12"/>
          </p:nvPr>
        </p:nvSpPr>
        <p:spPr/>
        <p:txBody>
          <a:bodyPr/>
          <a:lstStyle/>
          <a:p>
            <a:pPr>
              <a:defRPr/>
            </a:pPr>
            <a:r>
              <a:rPr lang="en-US" dirty="0" smtClean="0"/>
              <a:t>Vermont Department of Health</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1350983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716" y="228600"/>
            <a:ext cx="6207331" cy="990600"/>
          </a:xfrm>
        </p:spPr>
        <p:txBody>
          <a:bodyPr/>
          <a:lstStyle/>
          <a:p>
            <a:r>
              <a:rPr lang="en-US" sz="2800" dirty="0" smtClean="0"/>
              <a:t>Substance Abuse Continuum of Care</a:t>
            </a:r>
            <a:endParaRPr lang="en-US" sz="2800"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304260552"/>
              </p:ext>
            </p:extLst>
          </p:nvPr>
        </p:nvGraphicFramePr>
        <p:xfrm>
          <a:off x="5614284" y="1749926"/>
          <a:ext cx="1123402" cy="310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lgn="l">
              <a:defRPr/>
            </a:pPr>
            <a:r>
              <a:rPr lang="en-US" dirty="0" smtClean="0"/>
              <a:t>Vermont Agency of Human Services</a:t>
            </a:r>
            <a:endParaRPr lang="en-US" dirty="0"/>
          </a:p>
        </p:txBody>
      </p:sp>
      <p:graphicFrame>
        <p:nvGraphicFramePr>
          <p:cNvPr id="5" name="Diagram 4"/>
          <p:cNvGraphicFramePr/>
          <p:nvPr>
            <p:extLst>
              <p:ext uri="{D42A27DB-BD31-4B8C-83A1-F6EECF244321}">
                <p14:modId xmlns:p14="http://schemas.microsoft.com/office/powerpoint/2010/main" val="3603956298"/>
              </p:ext>
            </p:extLst>
          </p:nvPr>
        </p:nvGraphicFramePr>
        <p:xfrm>
          <a:off x="2013285" y="1749926"/>
          <a:ext cx="44196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Up Arrow 5"/>
          <p:cNvSpPr/>
          <p:nvPr/>
        </p:nvSpPr>
        <p:spPr>
          <a:xfrm>
            <a:off x="600456" y="1857418"/>
            <a:ext cx="1717629" cy="41667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Highest Level of Care</a:t>
            </a:r>
          </a:p>
          <a:p>
            <a:pPr algn="ctr"/>
            <a:endParaRPr lang="en-US" sz="1400" dirty="0"/>
          </a:p>
          <a:p>
            <a:pPr algn="ctr"/>
            <a:endParaRPr lang="en-US" sz="1400" dirty="0" smtClean="0"/>
          </a:p>
          <a:p>
            <a:pPr algn="ctr"/>
            <a:endParaRPr lang="en-US" sz="1400" dirty="0"/>
          </a:p>
          <a:p>
            <a:pPr algn="ctr"/>
            <a:endParaRPr lang="en-US" sz="1400" dirty="0"/>
          </a:p>
          <a:p>
            <a:pPr algn="ctr"/>
            <a:endParaRPr lang="en-US" sz="1400" dirty="0" smtClean="0"/>
          </a:p>
          <a:p>
            <a:pPr algn="ctr"/>
            <a:endParaRPr lang="en-US" sz="1400" dirty="0"/>
          </a:p>
          <a:p>
            <a:pPr algn="ctr"/>
            <a:endParaRPr lang="en-US" sz="1400" dirty="0" smtClean="0"/>
          </a:p>
          <a:p>
            <a:pPr algn="ctr"/>
            <a:endParaRPr lang="en-US" sz="1400" dirty="0"/>
          </a:p>
          <a:p>
            <a:pPr algn="ctr"/>
            <a:endParaRPr lang="en-US" sz="1400" dirty="0" smtClean="0"/>
          </a:p>
          <a:p>
            <a:pPr algn="ctr"/>
            <a:endParaRPr lang="en-US" sz="1400" dirty="0" smtClean="0"/>
          </a:p>
          <a:p>
            <a:pPr algn="ctr"/>
            <a:r>
              <a:rPr lang="en-US" sz="1400" dirty="0" smtClean="0"/>
              <a:t>Lowest Level of Care</a:t>
            </a:r>
            <a:endParaRPr lang="en-US" sz="1400" dirty="0"/>
          </a:p>
        </p:txBody>
      </p:sp>
      <p:sp>
        <p:nvSpPr>
          <p:cNvPr id="7" name="Down Arrow 6"/>
          <p:cNvSpPr/>
          <p:nvPr/>
        </p:nvSpPr>
        <p:spPr>
          <a:xfrm>
            <a:off x="6741695" y="1749926"/>
            <a:ext cx="1724387" cy="406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Fewest Number of  People</a:t>
            </a:r>
          </a:p>
          <a:p>
            <a:pPr algn="ctr"/>
            <a:endParaRPr lang="en-US" sz="1400" dirty="0"/>
          </a:p>
          <a:p>
            <a:pPr algn="ctr"/>
            <a:endParaRPr lang="en-US" sz="1400" dirty="0" smtClean="0"/>
          </a:p>
          <a:p>
            <a:pPr algn="ctr"/>
            <a:endParaRPr lang="en-US" sz="1400" dirty="0"/>
          </a:p>
          <a:p>
            <a:pPr algn="ctr"/>
            <a:endParaRPr lang="en-US" sz="1400" dirty="0" smtClean="0"/>
          </a:p>
          <a:p>
            <a:pPr algn="ctr"/>
            <a:endParaRPr lang="en-US" sz="1400" dirty="0"/>
          </a:p>
          <a:p>
            <a:pPr algn="ctr"/>
            <a:endParaRPr lang="en-US" sz="1400" dirty="0" smtClean="0"/>
          </a:p>
          <a:p>
            <a:pPr algn="ctr"/>
            <a:endParaRPr lang="en-US" sz="1400" dirty="0" smtClean="0"/>
          </a:p>
          <a:p>
            <a:pPr algn="ctr"/>
            <a:endParaRPr lang="en-US" sz="1400" dirty="0"/>
          </a:p>
          <a:p>
            <a:pPr algn="ctr"/>
            <a:r>
              <a:rPr lang="en-US" sz="1400" dirty="0" smtClean="0"/>
              <a:t>Largest Number of People</a:t>
            </a:r>
            <a:endParaRPr lang="en-US" sz="1400" dirty="0"/>
          </a:p>
        </p:txBody>
      </p:sp>
      <p:pic>
        <p:nvPicPr>
          <p:cNvPr id="10" name="Picture 31" descr="moonmtnvt5011_tran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5645" y="404811"/>
            <a:ext cx="1943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429000" y="1834080"/>
            <a:ext cx="1752600" cy="738664"/>
          </a:xfrm>
          <a:prstGeom prst="rect">
            <a:avLst/>
          </a:prstGeom>
          <a:noFill/>
        </p:spPr>
        <p:txBody>
          <a:bodyPr wrap="square" rtlCol="0">
            <a:spAutoFit/>
          </a:bodyPr>
          <a:lstStyle/>
          <a:p>
            <a:r>
              <a:rPr lang="en-US" sz="1400" dirty="0" smtClean="0"/>
              <a:t>Specialty Treatment</a:t>
            </a:r>
          </a:p>
          <a:p>
            <a:r>
              <a:rPr lang="en-US" sz="1400" dirty="0"/>
              <a:t> </a:t>
            </a:r>
            <a:r>
              <a:rPr lang="en-US" sz="1400" dirty="0" smtClean="0"/>
              <a:t>        Residential</a:t>
            </a:r>
          </a:p>
          <a:p>
            <a:r>
              <a:rPr lang="en-US" sz="1400" dirty="0"/>
              <a:t> </a:t>
            </a:r>
            <a:r>
              <a:rPr lang="en-US" sz="1400" dirty="0" smtClean="0"/>
              <a:t>        Opioid Hub</a:t>
            </a:r>
            <a:endParaRPr lang="en-US" sz="1400" dirty="0"/>
          </a:p>
        </p:txBody>
      </p:sp>
      <p:pic>
        <p:nvPicPr>
          <p:cNvPr id="11" name="Picture 10"/>
          <p:cNvPicPr/>
          <p:nvPr/>
        </p:nvPicPr>
        <p:blipFill>
          <a:blip r:embed="rId14">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2183445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971800"/>
          </a:xfrm>
        </p:spPr>
        <p:txBody>
          <a:bodyPr/>
          <a:lstStyle/>
          <a:p>
            <a:r>
              <a:rPr lang="en-US" dirty="0" smtClean="0"/>
              <a:t>Opioid </a:t>
            </a:r>
            <a:r>
              <a:rPr lang="en-US" dirty="0"/>
              <a:t>abuse and addiction is a complex problem with </a:t>
            </a:r>
            <a:r>
              <a:rPr lang="en-US" dirty="0" smtClean="0"/>
              <a:t>far-reaching </a:t>
            </a:r>
            <a:r>
              <a:rPr lang="en-US" dirty="0"/>
              <a:t>consequences. </a:t>
            </a:r>
            <a:endParaRPr lang="en-US" dirty="0" smtClean="0"/>
          </a:p>
          <a:p>
            <a:endParaRPr lang="en-US" dirty="0" smtClean="0"/>
          </a:p>
          <a:p>
            <a:r>
              <a:rPr lang="en-US" dirty="0" smtClean="0"/>
              <a:t>The </a:t>
            </a:r>
            <a:r>
              <a:rPr lang="en-US" dirty="0"/>
              <a:t>good news is Vermonters </a:t>
            </a:r>
            <a:r>
              <a:rPr lang="en-US" dirty="0" smtClean="0"/>
              <a:t>excel </a:t>
            </a:r>
            <a:r>
              <a:rPr lang="en-US" dirty="0"/>
              <a:t>at community action. With everyone working together, we can make progress. </a:t>
            </a:r>
          </a:p>
          <a:p>
            <a:endParaRPr lang="en-US" dirty="0"/>
          </a:p>
        </p:txBody>
      </p:sp>
      <p:sp>
        <p:nvSpPr>
          <p:cNvPr id="3" name="Title 2"/>
          <p:cNvSpPr>
            <a:spLocks noGrp="1"/>
          </p:cNvSpPr>
          <p:nvPr>
            <p:ph type="title"/>
          </p:nvPr>
        </p:nvSpPr>
        <p:spPr/>
        <p:txBody>
          <a:bodyPr/>
          <a:lstStyle/>
          <a:p>
            <a:r>
              <a:rPr lang="en-US" dirty="0"/>
              <a:t>Good News: We can do </a:t>
            </a:r>
            <a:r>
              <a:rPr lang="en-US" dirty="0" smtClean="0"/>
              <a:t>this!</a:t>
            </a:r>
            <a:endParaRPr lang="en-US" dirty="0"/>
          </a:p>
        </p:txBody>
      </p:sp>
      <p:sp>
        <p:nvSpPr>
          <p:cNvPr id="4" name="Footer Placeholder 3"/>
          <p:cNvSpPr>
            <a:spLocks noGrp="1"/>
          </p:cNvSpPr>
          <p:nvPr>
            <p:ph type="ftr" sz="quarter" idx="12"/>
          </p:nvPr>
        </p:nvSpPr>
        <p:spPr/>
        <p:txBody>
          <a:bodyPr/>
          <a:lstStyle/>
          <a:p>
            <a:pPr>
              <a:defRPr/>
            </a:pPr>
            <a:r>
              <a:rPr lang="en-US" dirty="0" smtClean="0"/>
              <a:t>Vermont Department of Health</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2879910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sz="4000" dirty="0" smtClean="0"/>
              <a:t>2009 – 2013 Youth Risk Behavior Survey </a:t>
            </a:r>
            <a:endParaRPr lang="en-US" sz="4000" dirty="0"/>
          </a:p>
        </p:txBody>
      </p:sp>
      <p:sp>
        <p:nvSpPr>
          <p:cNvPr id="3" name="Title 2"/>
          <p:cNvSpPr>
            <a:spLocks noGrp="1"/>
          </p:cNvSpPr>
          <p:nvPr>
            <p:ph type="title"/>
          </p:nvPr>
        </p:nvSpPr>
        <p:spPr/>
        <p:txBody>
          <a:bodyPr/>
          <a:lstStyle/>
          <a:p>
            <a:r>
              <a:rPr lang="en-US" dirty="0" smtClean="0"/>
              <a:t>Local Data</a:t>
            </a:r>
            <a:endParaRPr lang="en-US" dirty="0"/>
          </a:p>
        </p:txBody>
      </p:sp>
      <p:sp>
        <p:nvSpPr>
          <p:cNvPr id="4" name="Footer Placeholder 3"/>
          <p:cNvSpPr>
            <a:spLocks noGrp="1"/>
          </p:cNvSpPr>
          <p:nvPr>
            <p:ph type="ftr" sz="quarter" idx="12"/>
          </p:nvPr>
        </p:nvSpPr>
        <p:spPr/>
        <p:txBody>
          <a:bodyPr/>
          <a:lstStyle/>
          <a:p>
            <a:pPr>
              <a:defRPr/>
            </a:pPr>
            <a:r>
              <a:rPr lang="en-US" smtClean="0"/>
              <a:t>Vermont Department of Health</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Lamoille Valley Opiate Summit - 2014</a:t>
            </a:r>
            <a:endParaRPr lang="en-US" dirty="0"/>
          </a:p>
        </p:txBody>
      </p:sp>
      <p:sp>
        <p:nvSpPr>
          <p:cNvPr id="3" name="Content Placeholder 2"/>
          <p:cNvSpPr>
            <a:spLocks noGrp="1"/>
          </p:cNvSpPr>
          <p:nvPr>
            <p:ph sz="quarter" idx="1"/>
          </p:nvPr>
        </p:nvSpPr>
        <p:spPr/>
        <p:txBody>
          <a:bodyPr/>
          <a:lstStyle/>
          <a:p>
            <a:r>
              <a:rPr lang="en-US" sz="3600" b="1" u="sng" dirty="0" smtClean="0"/>
              <a:t>Purpose: </a:t>
            </a:r>
          </a:p>
          <a:p>
            <a:pPr lvl="1"/>
            <a:r>
              <a:rPr lang="en-US" sz="3200" dirty="0"/>
              <a:t>B</a:t>
            </a:r>
            <a:r>
              <a:rPr lang="en-US" sz="3200" dirty="0" smtClean="0"/>
              <a:t>uild a web between local efforts and the greater community</a:t>
            </a:r>
          </a:p>
          <a:p>
            <a:pPr lvl="1"/>
            <a:r>
              <a:rPr lang="en-US" sz="3200" dirty="0" smtClean="0"/>
              <a:t>Spark innovative strategies</a:t>
            </a:r>
          </a:p>
          <a:p>
            <a:pPr marL="366713" lvl="1" indent="0">
              <a:buNone/>
            </a:pPr>
            <a:endParaRPr lang="en-US" dirty="0"/>
          </a:p>
        </p:txBody>
      </p:sp>
      <p:sp>
        <p:nvSpPr>
          <p:cNvPr id="4" name="Footer Placeholder 3"/>
          <p:cNvSpPr>
            <a:spLocks noGrp="1"/>
          </p:cNvSpPr>
          <p:nvPr>
            <p:ph type="ftr" sz="quarter" idx="11"/>
          </p:nvPr>
        </p:nvSpPr>
        <p:spPr/>
        <p:txBody>
          <a:bodyPr/>
          <a:lstStyle/>
          <a:p>
            <a:pPr algn="l">
              <a:defRPr/>
            </a:pPr>
            <a:r>
              <a:rPr lang="en-US" dirty="0" smtClean="0"/>
              <a:t>Vermont Department of Health                             </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2391616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Current Rx Drug Use</a:t>
            </a:r>
            <a:endParaRPr lang="en-US" dirty="0"/>
          </a:p>
        </p:txBody>
      </p:sp>
      <p:sp>
        <p:nvSpPr>
          <p:cNvPr id="4" name="Footer Placeholder 3"/>
          <p:cNvSpPr>
            <a:spLocks noGrp="1"/>
          </p:cNvSpPr>
          <p:nvPr>
            <p:ph type="ftr" sz="quarter" idx="11"/>
          </p:nvPr>
        </p:nvSpPr>
        <p:spPr/>
        <p:txBody>
          <a:bodyPr/>
          <a:lstStyle/>
          <a:p>
            <a:pPr>
              <a:defRPr/>
            </a:pPr>
            <a:r>
              <a:rPr lang="en-US" smtClean="0"/>
              <a:t>Vermont Department of Health</a:t>
            </a:r>
            <a:endParaRPr lang="en-US" dirty="0"/>
          </a:p>
        </p:txBody>
      </p:sp>
      <p:graphicFrame>
        <p:nvGraphicFramePr>
          <p:cNvPr id="6" name="C 16"/>
          <p:cNvGraphicFramePr/>
          <p:nvPr>
            <p:extLst>
              <p:ext uri="{D42A27DB-BD31-4B8C-83A1-F6EECF244321}">
                <p14:modId xmlns:p14="http://schemas.microsoft.com/office/powerpoint/2010/main" val="2028186156"/>
              </p:ext>
            </p:extLst>
          </p:nvPr>
        </p:nvGraphicFramePr>
        <p:xfrm>
          <a:off x="2053166" y="2021416"/>
          <a:ext cx="5037667" cy="281516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
        <p:nvSpPr>
          <p:cNvPr id="2" name="TextBox 1"/>
          <p:cNvSpPr txBox="1"/>
          <p:nvPr/>
        </p:nvSpPr>
        <p:spPr>
          <a:xfrm>
            <a:off x="4527550" y="5511800"/>
            <a:ext cx="3390900" cy="307777"/>
          </a:xfrm>
          <a:prstGeom prst="rect">
            <a:avLst/>
          </a:prstGeom>
          <a:noFill/>
        </p:spPr>
        <p:txBody>
          <a:bodyPr wrap="square" rtlCol="0">
            <a:spAutoFit/>
          </a:bodyPr>
          <a:lstStyle/>
          <a:p>
            <a:r>
              <a:rPr lang="en-US" sz="1400" dirty="0" smtClean="0"/>
              <a:t>Source: Youth Risk Behavior Survey</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of risk of harm</a:t>
            </a:r>
            <a:endParaRPr lang="en-US" dirty="0"/>
          </a:p>
        </p:txBody>
      </p:sp>
      <p:sp>
        <p:nvSpPr>
          <p:cNvPr id="3" name="Footer Placeholder 2"/>
          <p:cNvSpPr>
            <a:spLocks noGrp="1"/>
          </p:cNvSpPr>
          <p:nvPr>
            <p:ph type="ftr" sz="quarter" idx="11"/>
          </p:nvPr>
        </p:nvSpPr>
        <p:spPr/>
        <p:txBody>
          <a:bodyPr/>
          <a:lstStyle/>
          <a:p>
            <a:pPr>
              <a:defRPr/>
            </a:pPr>
            <a:r>
              <a:rPr lang="en-US" smtClean="0"/>
              <a:t>Vermont Department of Health</a:t>
            </a:r>
            <a:endParaRPr lang="en-US" dirty="0"/>
          </a:p>
        </p:txBody>
      </p:sp>
      <p:graphicFrame>
        <p:nvGraphicFramePr>
          <p:cNvPr id="4" name="C 19"/>
          <p:cNvGraphicFramePr/>
          <p:nvPr>
            <p:extLst>
              <p:ext uri="{D42A27DB-BD31-4B8C-83A1-F6EECF244321}">
                <p14:modId xmlns:p14="http://schemas.microsoft.com/office/powerpoint/2010/main" val="516344678"/>
              </p:ext>
            </p:extLst>
          </p:nvPr>
        </p:nvGraphicFramePr>
        <p:xfrm>
          <a:off x="2053166" y="2023533"/>
          <a:ext cx="5037667" cy="281093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
        <p:nvSpPr>
          <p:cNvPr id="7" name="TextBox 6"/>
          <p:cNvSpPr txBox="1"/>
          <p:nvPr/>
        </p:nvSpPr>
        <p:spPr>
          <a:xfrm>
            <a:off x="4298950" y="5295900"/>
            <a:ext cx="3676650" cy="276999"/>
          </a:xfrm>
          <a:prstGeom prst="rect">
            <a:avLst/>
          </a:prstGeom>
          <a:noFill/>
        </p:spPr>
        <p:txBody>
          <a:bodyPr wrap="square" rtlCol="0">
            <a:spAutoFit/>
          </a:bodyPr>
          <a:lstStyle/>
          <a:p>
            <a:r>
              <a:rPr lang="en-US" sz="1200" dirty="0" smtClean="0"/>
              <a:t>Source: Youth Risk Behavior Survey</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of risk of harm</a:t>
            </a:r>
            <a:endParaRPr lang="en-US" dirty="0"/>
          </a:p>
        </p:txBody>
      </p:sp>
      <p:sp>
        <p:nvSpPr>
          <p:cNvPr id="3" name="Footer Placeholder 2"/>
          <p:cNvSpPr>
            <a:spLocks noGrp="1"/>
          </p:cNvSpPr>
          <p:nvPr>
            <p:ph type="ftr" sz="quarter" idx="11"/>
          </p:nvPr>
        </p:nvSpPr>
        <p:spPr/>
        <p:txBody>
          <a:bodyPr/>
          <a:lstStyle/>
          <a:p>
            <a:pPr>
              <a:defRPr/>
            </a:pPr>
            <a:r>
              <a:rPr lang="en-US" smtClean="0"/>
              <a:t>Vermont Department of Health</a:t>
            </a:r>
            <a:endParaRPr lang="en-US" dirty="0"/>
          </a:p>
        </p:txBody>
      </p:sp>
      <p:graphicFrame>
        <p:nvGraphicFramePr>
          <p:cNvPr id="4" name="C 20"/>
          <p:cNvGraphicFramePr/>
          <p:nvPr>
            <p:extLst>
              <p:ext uri="{D42A27DB-BD31-4B8C-83A1-F6EECF244321}">
                <p14:modId xmlns:p14="http://schemas.microsoft.com/office/powerpoint/2010/main" val="793233943"/>
              </p:ext>
            </p:extLst>
          </p:nvPr>
        </p:nvGraphicFramePr>
        <p:xfrm>
          <a:off x="2053166" y="1835152"/>
          <a:ext cx="5037667" cy="318769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
        <p:nvSpPr>
          <p:cNvPr id="6" name="TextBox 5"/>
          <p:cNvSpPr txBox="1"/>
          <p:nvPr/>
        </p:nvSpPr>
        <p:spPr>
          <a:xfrm>
            <a:off x="4171950" y="5588000"/>
            <a:ext cx="3067050" cy="276999"/>
          </a:xfrm>
          <a:prstGeom prst="rect">
            <a:avLst/>
          </a:prstGeom>
          <a:noFill/>
        </p:spPr>
        <p:txBody>
          <a:bodyPr wrap="square" rtlCol="0">
            <a:spAutoFit/>
          </a:bodyPr>
          <a:lstStyle/>
          <a:p>
            <a:r>
              <a:rPr lang="en-US" sz="1200" dirty="0" smtClean="0"/>
              <a:t>Source: Youth Risk Behavior Survey</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of risk of harm</a:t>
            </a:r>
            <a:endParaRPr lang="en-US" dirty="0"/>
          </a:p>
        </p:txBody>
      </p:sp>
      <p:sp>
        <p:nvSpPr>
          <p:cNvPr id="3" name="Footer Placeholder 2"/>
          <p:cNvSpPr>
            <a:spLocks noGrp="1"/>
          </p:cNvSpPr>
          <p:nvPr>
            <p:ph type="ftr" sz="quarter" idx="11"/>
          </p:nvPr>
        </p:nvSpPr>
        <p:spPr/>
        <p:txBody>
          <a:bodyPr/>
          <a:lstStyle/>
          <a:p>
            <a:pPr>
              <a:defRPr/>
            </a:pPr>
            <a:r>
              <a:rPr lang="en-US" smtClean="0"/>
              <a:t>Vermont Department of Health</a:t>
            </a:r>
            <a:endParaRPr lang="en-US" dirty="0"/>
          </a:p>
        </p:txBody>
      </p:sp>
      <p:graphicFrame>
        <p:nvGraphicFramePr>
          <p:cNvPr id="4" name="C 21"/>
          <p:cNvGraphicFramePr/>
          <p:nvPr>
            <p:extLst>
              <p:ext uri="{D42A27DB-BD31-4B8C-83A1-F6EECF244321}">
                <p14:modId xmlns:p14="http://schemas.microsoft.com/office/powerpoint/2010/main" val="1195528565"/>
              </p:ext>
            </p:extLst>
          </p:nvPr>
        </p:nvGraphicFramePr>
        <p:xfrm>
          <a:off x="2053166" y="2023533"/>
          <a:ext cx="5037667" cy="281093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
        <p:nvSpPr>
          <p:cNvPr id="6" name="TextBox 5"/>
          <p:cNvSpPr txBox="1"/>
          <p:nvPr/>
        </p:nvSpPr>
        <p:spPr>
          <a:xfrm>
            <a:off x="4311650" y="5207000"/>
            <a:ext cx="3575050" cy="276999"/>
          </a:xfrm>
          <a:prstGeom prst="rect">
            <a:avLst/>
          </a:prstGeom>
          <a:noFill/>
        </p:spPr>
        <p:txBody>
          <a:bodyPr wrap="square" rtlCol="0">
            <a:spAutoFit/>
          </a:bodyPr>
          <a:lstStyle/>
          <a:p>
            <a:r>
              <a:rPr lang="en-US" sz="1200" dirty="0" smtClean="0"/>
              <a:t>Source: Youth Risk Behavior Survey</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disapproval</a:t>
            </a:r>
            <a:endParaRPr lang="en-US" dirty="0"/>
          </a:p>
        </p:txBody>
      </p:sp>
      <p:sp>
        <p:nvSpPr>
          <p:cNvPr id="3" name="Footer Placeholder 2"/>
          <p:cNvSpPr>
            <a:spLocks noGrp="1"/>
          </p:cNvSpPr>
          <p:nvPr>
            <p:ph type="ftr" sz="quarter" idx="11"/>
          </p:nvPr>
        </p:nvSpPr>
        <p:spPr/>
        <p:txBody>
          <a:bodyPr/>
          <a:lstStyle/>
          <a:p>
            <a:pPr>
              <a:defRPr/>
            </a:pPr>
            <a:r>
              <a:rPr lang="en-US" smtClean="0"/>
              <a:t>Vermont Department of Health</a:t>
            </a:r>
            <a:endParaRPr lang="en-US" dirty="0"/>
          </a:p>
        </p:txBody>
      </p:sp>
      <p:graphicFrame>
        <p:nvGraphicFramePr>
          <p:cNvPr id="4" name="C 13"/>
          <p:cNvGraphicFramePr/>
          <p:nvPr>
            <p:extLst>
              <p:ext uri="{D42A27DB-BD31-4B8C-83A1-F6EECF244321}">
                <p14:modId xmlns:p14="http://schemas.microsoft.com/office/powerpoint/2010/main" val="2989680932"/>
              </p:ext>
            </p:extLst>
          </p:nvPr>
        </p:nvGraphicFramePr>
        <p:xfrm>
          <a:off x="2053166" y="2023533"/>
          <a:ext cx="5037667" cy="281093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
        <p:nvSpPr>
          <p:cNvPr id="6" name="TextBox 5"/>
          <p:cNvSpPr txBox="1"/>
          <p:nvPr/>
        </p:nvSpPr>
        <p:spPr>
          <a:xfrm>
            <a:off x="4235450" y="5194300"/>
            <a:ext cx="3644900" cy="276999"/>
          </a:xfrm>
          <a:prstGeom prst="rect">
            <a:avLst/>
          </a:prstGeom>
          <a:noFill/>
        </p:spPr>
        <p:txBody>
          <a:bodyPr wrap="square" rtlCol="0">
            <a:spAutoFit/>
          </a:bodyPr>
          <a:lstStyle/>
          <a:p>
            <a:r>
              <a:rPr lang="en-US" sz="1200" dirty="0" smtClean="0"/>
              <a:t>Source: Youth Risk Behavior Survey</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disapproval</a:t>
            </a:r>
            <a:endParaRPr lang="en-US" dirty="0"/>
          </a:p>
        </p:txBody>
      </p:sp>
      <p:sp>
        <p:nvSpPr>
          <p:cNvPr id="3" name="Footer Placeholder 2"/>
          <p:cNvSpPr>
            <a:spLocks noGrp="1"/>
          </p:cNvSpPr>
          <p:nvPr>
            <p:ph type="ftr" sz="quarter" idx="11"/>
          </p:nvPr>
        </p:nvSpPr>
        <p:spPr/>
        <p:txBody>
          <a:bodyPr/>
          <a:lstStyle/>
          <a:p>
            <a:pPr>
              <a:defRPr/>
            </a:pPr>
            <a:r>
              <a:rPr lang="en-US" smtClean="0"/>
              <a:t>Vermont Department of Health</a:t>
            </a:r>
            <a:endParaRPr lang="en-US" dirty="0"/>
          </a:p>
        </p:txBody>
      </p:sp>
      <p:graphicFrame>
        <p:nvGraphicFramePr>
          <p:cNvPr id="4" name="C 14"/>
          <p:cNvGraphicFramePr/>
          <p:nvPr>
            <p:extLst>
              <p:ext uri="{D42A27DB-BD31-4B8C-83A1-F6EECF244321}">
                <p14:modId xmlns:p14="http://schemas.microsoft.com/office/powerpoint/2010/main" val="1436302318"/>
              </p:ext>
            </p:extLst>
          </p:nvPr>
        </p:nvGraphicFramePr>
        <p:xfrm>
          <a:off x="2053166" y="2021417"/>
          <a:ext cx="5037667" cy="281516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
        <p:nvSpPr>
          <p:cNvPr id="6" name="TextBox 5"/>
          <p:cNvSpPr txBox="1"/>
          <p:nvPr/>
        </p:nvSpPr>
        <p:spPr>
          <a:xfrm>
            <a:off x="4032250" y="5149850"/>
            <a:ext cx="4103796" cy="276999"/>
          </a:xfrm>
          <a:prstGeom prst="rect">
            <a:avLst/>
          </a:prstGeom>
          <a:noFill/>
        </p:spPr>
        <p:txBody>
          <a:bodyPr wrap="square" rtlCol="0">
            <a:spAutoFit/>
          </a:bodyPr>
          <a:lstStyle/>
          <a:p>
            <a:r>
              <a:rPr lang="en-US" sz="1200" dirty="0" smtClean="0"/>
              <a:t>Source: Youth Risk Behavior Survey</a:t>
            </a:r>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disapproval</a:t>
            </a:r>
            <a:endParaRPr lang="en-US" dirty="0"/>
          </a:p>
        </p:txBody>
      </p:sp>
      <p:sp>
        <p:nvSpPr>
          <p:cNvPr id="3" name="Footer Placeholder 2"/>
          <p:cNvSpPr>
            <a:spLocks noGrp="1"/>
          </p:cNvSpPr>
          <p:nvPr>
            <p:ph type="ftr" sz="quarter" idx="11"/>
          </p:nvPr>
        </p:nvSpPr>
        <p:spPr/>
        <p:txBody>
          <a:bodyPr/>
          <a:lstStyle/>
          <a:p>
            <a:pPr>
              <a:defRPr/>
            </a:pPr>
            <a:r>
              <a:rPr lang="en-US" smtClean="0"/>
              <a:t>Vermont Department of Health</a:t>
            </a:r>
            <a:endParaRPr lang="en-US" dirty="0"/>
          </a:p>
        </p:txBody>
      </p:sp>
      <p:graphicFrame>
        <p:nvGraphicFramePr>
          <p:cNvPr id="4" name="C 15"/>
          <p:cNvGraphicFramePr/>
          <p:nvPr>
            <p:extLst>
              <p:ext uri="{D42A27DB-BD31-4B8C-83A1-F6EECF244321}">
                <p14:modId xmlns:p14="http://schemas.microsoft.com/office/powerpoint/2010/main" val="51855920"/>
              </p:ext>
            </p:extLst>
          </p:nvPr>
        </p:nvGraphicFramePr>
        <p:xfrm>
          <a:off x="2053166" y="2021417"/>
          <a:ext cx="5037667" cy="281516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
        <p:nvSpPr>
          <p:cNvPr id="6" name="TextBox 5"/>
          <p:cNvSpPr txBox="1"/>
          <p:nvPr/>
        </p:nvSpPr>
        <p:spPr>
          <a:xfrm>
            <a:off x="4508500" y="5162550"/>
            <a:ext cx="3460750" cy="276999"/>
          </a:xfrm>
          <a:prstGeom prst="rect">
            <a:avLst/>
          </a:prstGeom>
          <a:noFill/>
        </p:spPr>
        <p:txBody>
          <a:bodyPr wrap="square" rtlCol="0">
            <a:spAutoFit/>
          </a:bodyPr>
          <a:lstStyle/>
          <a:p>
            <a:r>
              <a:rPr lang="en-US" sz="1200" dirty="0" smtClean="0"/>
              <a:t>Source: Youth Risk Behavior Survey</a:t>
            </a:r>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Prevention</a:t>
            </a:r>
            <a:endParaRPr lang="en-US" dirty="0"/>
          </a:p>
        </p:txBody>
      </p:sp>
      <p:sp>
        <p:nvSpPr>
          <p:cNvPr id="3" name="Footer Placeholder 2"/>
          <p:cNvSpPr>
            <a:spLocks noGrp="1"/>
          </p:cNvSpPr>
          <p:nvPr>
            <p:ph type="ftr" sz="quarter" idx="11"/>
          </p:nvPr>
        </p:nvSpPr>
        <p:spPr/>
        <p:txBody>
          <a:bodyPr/>
          <a:lstStyle/>
          <a:p>
            <a:pPr>
              <a:defRPr/>
            </a:pPr>
            <a:r>
              <a:rPr lang="en-US" smtClean="0"/>
              <a:t>Vermont Department of Health</a:t>
            </a:r>
            <a:endParaRPr lang="en-US" dirty="0"/>
          </a:p>
        </p:txBody>
      </p:sp>
      <p:sp>
        <p:nvSpPr>
          <p:cNvPr id="4" name="TextBox 3"/>
          <p:cNvSpPr txBox="1"/>
          <p:nvPr/>
        </p:nvSpPr>
        <p:spPr>
          <a:xfrm>
            <a:off x="1028700" y="1866900"/>
            <a:ext cx="6921500" cy="3108544"/>
          </a:xfrm>
          <a:prstGeom prst="rect">
            <a:avLst/>
          </a:prstGeom>
          <a:noFill/>
        </p:spPr>
        <p:txBody>
          <a:bodyPr wrap="square" rtlCol="0">
            <a:spAutoFit/>
          </a:bodyPr>
          <a:lstStyle/>
          <a:p>
            <a:r>
              <a:rPr lang="en-US" sz="2800" dirty="0" smtClean="0"/>
              <a:t>Evidence-based strategies</a:t>
            </a:r>
          </a:p>
          <a:p>
            <a:endParaRPr lang="en-US" sz="2800" dirty="0" smtClean="0"/>
          </a:p>
          <a:p>
            <a:r>
              <a:rPr lang="en-US" sz="2800" dirty="0" smtClean="0"/>
              <a:t>Population level</a:t>
            </a:r>
          </a:p>
          <a:p>
            <a:endParaRPr lang="en-US" sz="2800" dirty="0" smtClean="0"/>
          </a:p>
          <a:p>
            <a:r>
              <a:rPr lang="en-US" sz="2800" dirty="0" smtClean="0"/>
              <a:t>Multi-sector</a:t>
            </a:r>
          </a:p>
          <a:p>
            <a:endParaRPr lang="en-US" sz="2800" dirty="0" smtClean="0"/>
          </a:p>
          <a:p>
            <a:r>
              <a:rPr lang="en-US" sz="2800" dirty="0" smtClean="0"/>
              <a:t>Vermont Prevention Model</a:t>
            </a:r>
            <a:endParaRPr lang="en-US" sz="28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350933" y="1738489"/>
            <a:ext cx="2481202" cy="196426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for Success</a:t>
            </a:r>
            <a:endParaRPr lang="en-US" dirty="0"/>
          </a:p>
        </p:txBody>
      </p:sp>
      <p:sp>
        <p:nvSpPr>
          <p:cNvPr id="3" name="Footer Placeholder 2"/>
          <p:cNvSpPr>
            <a:spLocks noGrp="1"/>
          </p:cNvSpPr>
          <p:nvPr>
            <p:ph type="ftr" sz="quarter" idx="11"/>
          </p:nvPr>
        </p:nvSpPr>
        <p:spPr/>
        <p:txBody>
          <a:bodyPr/>
          <a:lstStyle/>
          <a:p>
            <a:pPr>
              <a:defRPr/>
            </a:pPr>
            <a:r>
              <a:rPr lang="en-US" smtClean="0"/>
              <a:t>Vermont Department of Health</a:t>
            </a:r>
            <a:endParaRPr lang="en-US" dirty="0"/>
          </a:p>
        </p:txBody>
      </p:sp>
      <p:sp>
        <p:nvSpPr>
          <p:cNvPr id="4" name="TextBox 3"/>
          <p:cNvSpPr txBox="1"/>
          <p:nvPr/>
        </p:nvSpPr>
        <p:spPr>
          <a:xfrm>
            <a:off x="609600" y="1308100"/>
            <a:ext cx="7315200" cy="5324534"/>
          </a:xfrm>
          <a:prstGeom prst="rect">
            <a:avLst/>
          </a:prstGeom>
          <a:noFill/>
        </p:spPr>
        <p:txBody>
          <a:bodyPr wrap="square" rtlCol="0">
            <a:spAutoFit/>
          </a:bodyPr>
          <a:lstStyle/>
          <a:p>
            <a:pPr>
              <a:buFont typeface="Arial"/>
              <a:buChar char="•"/>
            </a:pPr>
            <a:r>
              <a:rPr lang="en-US" sz="2400" dirty="0" smtClean="0"/>
              <a:t>Prescription Drug initiatives</a:t>
            </a:r>
          </a:p>
          <a:p>
            <a:pPr>
              <a:buFont typeface="Arial"/>
              <a:buChar char="•"/>
            </a:pPr>
            <a:endParaRPr lang="en-US" sz="2400" dirty="0" smtClean="0"/>
          </a:p>
          <a:p>
            <a:pPr>
              <a:buFont typeface="Arial"/>
              <a:buChar char="•"/>
            </a:pPr>
            <a:r>
              <a:rPr lang="en-US" sz="2400" dirty="0" smtClean="0"/>
              <a:t>Community-wide education</a:t>
            </a:r>
          </a:p>
          <a:p>
            <a:pPr>
              <a:buFont typeface="Arial"/>
              <a:buChar char="•"/>
            </a:pPr>
            <a:endParaRPr lang="en-US" sz="2400" dirty="0" smtClean="0"/>
          </a:p>
          <a:p>
            <a:pPr>
              <a:buFont typeface="Arial"/>
              <a:buChar char="•"/>
            </a:pPr>
            <a:r>
              <a:rPr lang="en-US" sz="2400" dirty="0" err="1" smtClean="0"/>
              <a:t>eCheckUp</a:t>
            </a:r>
            <a:r>
              <a:rPr lang="en-US" sz="2400" dirty="0" smtClean="0"/>
              <a:t> To Go</a:t>
            </a:r>
          </a:p>
          <a:p>
            <a:pPr>
              <a:buFont typeface="Arial"/>
              <a:buChar char="•"/>
            </a:pPr>
            <a:endParaRPr lang="en-US" sz="2400" dirty="0" smtClean="0"/>
          </a:p>
          <a:p>
            <a:pPr>
              <a:buFont typeface="Arial"/>
              <a:buChar char="•"/>
            </a:pPr>
            <a:r>
              <a:rPr lang="en-US" sz="2400" dirty="0" smtClean="0"/>
              <a:t>State of Our Youth Campaign</a:t>
            </a:r>
          </a:p>
          <a:p>
            <a:pPr>
              <a:buFont typeface="Arial"/>
              <a:buChar char="•"/>
            </a:pPr>
            <a:endParaRPr lang="en-US" sz="2400" dirty="0" smtClean="0"/>
          </a:p>
          <a:p>
            <a:pPr>
              <a:buFont typeface="Arial"/>
              <a:buChar char="•"/>
            </a:pPr>
            <a:r>
              <a:rPr lang="en-US" sz="2400" dirty="0" smtClean="0"/>
              <a:t>Youth Engagement</a:t>
            </a:r>
          </a:p>
          <a:p>
            <a:pPr>
              <a:buFont typeface="Arial"/>
              <a:buChar char="•"/>
            </a:pPr>
            <a:endParaRPr lang="en-US" sz="2400" dirty="0" smtClean="0"/>
          </a:p>
          <a:p>
            <a:pPr>
              <a:buFont typeface="Arial"/>
              <a:buChar char="•"/>
            </a:pPr>
            <a:r>
              <a:rPr lang="en-US" sz="2400" dirty="0" smtClean="0"/>
              <a:t>Town Ordinances &amp; Town Wellness Plans</a:t>
            </a:r>
          </a:p>
          <a:p>
            <a:pPr>
              <a:buFont typeface="Arial"/>
              <a:buChar char="•"/>
            </a:pPr>
            <a:endParaRPr lang="en-US" sz="2400" dirty="0" smtClean="0"/>
          </a:p>
          <a:p>
            <a:pPr>
              <a:buFont typeface="Arial"/>
              <a:buChar char="•"/>
            </a:pPr>
            <a:r>
              <a:rPr lang="en-US" sz="2400" dirty="0" smtClean="0"/>
              <a:t>Saturation &amp; Party Patrols</a:t>
            </a:r>
          </a:p>
          <a:p>
            <a:endParaRPr lang="en-US" sz="2800" dirty="0" smtClean="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791200" y="1580445"/>
            <a:ext cx="2736714" cy="273191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Community Design</a:t>
            </a:r>
            <a:endParaRPr lang="en-US" dirty="0"/>
          </a:p>
        </p:txBody>
      </p:sp>
      <p:sp>
        <p:nvSpPr>
          <p:cNvPr id="3" name="Footer Placeholder 2"/>
          <p:cNvSpPr>
            <a:spLocks noGrp="1"/>
          </p:cNvSpPr>
          <p:nvPr>
            <p:ph type="ftr" sz="quarter" idx="11"/>
          </p:nvPr>
        </p:nvSpPr>
        <p:spPr/>
        <p:txBody>
          <a:bodyPr/>
          <a:lstStyle/>
          <a:p>
            <a:pPr>
              <a:defRPr/>
            </a:pPr>
            <a:r>
              <a:rPr lang="en-US" smtClean="0"/>
              <a:t>Vermont Department of Health</a:t>
            </a:r>
            <a:endParaRPr lang="en-US" dirty="0"/>
          </a:p>
        </p:txBody>
      </p:sp>
      <p:sp>
        <p:nvSpPr>
          <p:cNvPr id="4" name="TextBox 3"/>
          <p:cNvSpPr txBox="1"/>
          <p:nvPr/>
        </p:nvSpPr>
        <p:spPr>
          <a:xfrm>
            <a:off x="825500" y="1724085"/>
            <a:ext cx="7315200" cy="4524315"/>
          </a:xfrm>
          <a:prstGeom prst="rect">
            <a:avLst/>
          </a:prstGeom>
          <a:noFill/>
        </p:spPr>
        <p:txBody>
          <a:bodyPr wrap="square" rtlCol="0">
            <a:spAutoFit/>
          </a:bodyPr>
          <a:lstStyle/>
          <a:p>
            <a:pPr>
              <a:buFontTx/>
              <a:buChar char="•"/>
            </a:pPr>
            <a:r>
              <a:rPr lang="en-US" sz="2400" dirty="0" smtClean="0"/>
              <a:t>Addresses health issues and trends</a:t>
            </a:r>
          </a:p>
          <a:p>
            <a:pPr>
              <a:buFontTx/>
              <a:buChar char="•"/>
            </a:pPr>
            <a:endParaRPr lang="en-US" sz="2400" dirty="0" smtClean="0"/>
          </a:p>
          <a:p>
            <a:pPr>
              <a:buFontTx/>
              <a:buChar char="•"/>
            </a:pPr>
            <a:r>
              <a:rPr lang="en-US" sz="2400" dirty="0" smtClean="0"/>
              <a:t>Built environment influences eating and activity   	patterns</a:t>
            </a:r>
          </a:p>
          <a:p>
            <a:pPr>
              <a:buFontTx/>
              <a:buChar char="•"/>
            </a:pPr>
            <a:endParaRPr lang="en-US" sz="2400" dirty="0" smtClean="0"/>
          </a:p>
          <a:p>
            <a:pPr>
              <a:buFontTx/>
              <a:buChar char="•"/>
            </a:pPr>
            <a:r>
              <a:rPr lang="en-US" sz="2400" dirty="0" smtClean="0"/>
              <a:t>Increases access to walking, biking, outdoor 	recreation, local farms and food and community 	gardens</a:t>
            </a:r>
          </a:p>
          <a:p>
            <a:pPr>
              <a:buFontTx/>
              <a:buChar char="•"/>
            </a:pPr>
            <a:endParaRPr lang="en-US" sz="2400" dirty="0" smtClean="0"/>
          </a:p>
          <a:p>
            <a:r>
              <a:rPr lang="en-US" sz="2400" dirty="0" smtClean="0"/>
              <a:t>* Creates opportunities that make it easier to eat 	healthy and be physically active</a:t>
            </a:r>
          </a:p>
          <a:p>
            <a:endParaRPr lang="en-US" sz="24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886222" y="668574"/>
            <a:ext cx="1411112" cy="17585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Lamoille Valley Opiate Summit - 2014</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AGENDA</a:t>
            </a:r>
          </a:p>
          <a:p>
            <a:r>
              <a:rPr lang="en-US" dirty="0" smtClean="0"/>
              <a:t>State of the State</a:t>
            </a:r>
          </a:p>
          <a:p>
            <a:r>
              <a:rPr lang="en-US" dirty="0" smtClean="0"/>
              <a:t>Gallery Walk</a:t>
            </a:r>
          </a:p>
          <a:p>
            <a:r>
              <a:rPr lang="en-US" dirty="0" smtClean="0"/>
              <a:t>Recap of June Governor's Opiate Summit</a:t>
            </a:r>
          </a:p>
          <a:p>
            <a:r>
              <a:rPr lang="en-US" dirty="0" smtClean="0"/>
              <a:t>Break</a:t>
            </a:r>
          </a:p>
          <a:p>
            <a:r>
              <a:rPr lang="en-US" dirty="0" smtClean="0"/>
              <a:t>Sharing Groups – “What struck you?”</a:t>
            </a:r>
          </a:p>
          <a:p>
            <a:r>
              <a:rPr lang="en-US" dirty="0" smtClean="0"/>
              <a:t>Wrap Up – Next Steps </a:t>
            </a:r>
            <a:endParaRPr lang="en-US" dirty="0"/>
          </a:p>
        </p:txBody>
      </p:sp>
      <p:sp>
        <p:nvSpPr>
          <p:cNvPr id="4" name="Footer Placeholder 3"/>
          <p:cNvSpPr>
            <a:spLocks noGrp="1"/>
          </p:cNvSpPr>
          <p:nvPr>
            <p:ph type="ftr" sz="quarter" idx="11"/>
          </p:nvPr>
        </p:nvSpPr>
        <p:spPr/>
        <p:txBody>
          <a:bodyPr/>
          <a:lstStyle/>
          <a:p>
            <a:pPr algn="l">
              <a:defRPr/>
            </a:pPr>
            <a:r>
              <a:rPr lang="en-US" dirty="0" smtClean="0"/>
              <a:t>Vermont Department of Health</a:t>
            </a:r>
            <a:endParaRPr lang="en-US" dirty="0"/>
          </a:p>
        </p:txBody>
      </p:sp>
      <p:pic>
        <p:nvPicPr>
          <p:cNvPr id="5" name="Picture 4" descr="http://imgc.artprintimages.com/images/art-print/charles-sleicher-country-road-in-the-fall-vermont-usa_i-G-27-2745-OADTD00Z.jpg"/>
          <p:cNvPicPr/>
          <p:nvPr/>
        </p:nvPicPr>
        <p:blipFill>
          <a:blip r:embed="rId3">
            <a:extLst>
              <a:ext uri="{28A0092B-C50C-407E-A947-70E740481C1C}">
                <a14:useLocalDpi xmlns:a14="http://schemas.microsoft.com/office/drawing/2010/main" val="0"/>
              </a:ext>
            </a:extLst>
          </a:blip>
          <a:srcRect/>
          <a:stretch>
            <a:fillRect/>
          </a:stretch>
        </p:blipFill>
        <p:spPr bwMode="auto">
          <a:xfrm>
            <a:off x="5892800" y="1009650"/>
            <a:ext cx="2873248" cy="217805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1799320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Lamoille Valley Opiate Summit - 2014</a:t>
            </a:r>
            <a:endParaRPr lang="en-US" dirty="0"/>
          </a:p>
        </p:txBody>
      </p:sp>
      <p:sp>
        <p:nvSpPr>
          <p:cNvPr id="6" name="Content Placeholder 5"/>
          <p:cNvSpPr>
            <a:spLocks noGrp="1"/>
          </p:cNvSpPr>
          <p:nvPr>
            <p:ph sz="quarter" idx="1"/>
          </p:nvPr>
        </p:nvSpPr>
        <p:spPr/>
        <p:txBody>
          <a:bodyPr/>
          <a:lstStyle/>
          <a:p>
            <a:endParaRPr lang="en-US" dirty="0" smtClean="0"/>
          </a:p>
          <a:p>
            <a:endParaRPr lang="en-US" dirty="0"/>
          </a:p>
          <a:p>
            <a:r>
              <a:rPr lang="en-US" dirty="0" smtClean="0"/>
              <a:t>Gallery Walk</a:t>
            </a:r>
          </a:p>
          <a:p>
            <a:pPr lvl="1"/>
            <a:r>
              <a:rPr lang="en-US" dirty="0" smtClean="0"/>
              <a:t>Hub &amp; Spoke</a:t>
            </a:r>
          </a:p>
          <a:p>
            <a:pPr lvl="1"/>
            <a:r>
              <a:rPr lang="en-US" dirty="0" smtClean="0"/>
              <a:t>Rapid Intervention Community Court</a:t>
            </a:r>
          </a:p>
          <a:p>
            <a:pPr lvl="1"/>
            <a:r>
              <a:rPr lang="en-US" dirty="0" smtClean="0"/>
              <a:t>Healthy Lamoille Valley – Partnership for Success</a:t>
            </a:r>
          </a:p>
          <a:p>
            <a:pPr lvl="1"/>
            <a:r>
              <a:rPr lang="en-US" dirty="0" smtClean="0"/>
              <a:t>Healthy Lamoille Valley – Healthy Community Design</a:t>
            </a:r>
          </a:p>
          <a:p>
            <a:pPr lvl="1"/>
            <a:r>
              <a:rPr lang="en-US" dirty="0" smtClean="0"/>
              <a:t>North Central Vermont Recovery Center </a:t>
            </a:r>
            <a:endParaRPr lang="en-US" dirty="0"/>
          </a:p>
        </p:txBody>
      </p:sp>
      <p:sp>
        <p:nvSpPr>
          <p:cNvPr id="4" name="Footer Placeholder 3"/>
          <p:cNvSpPr>
            <a:spLocks noGrp="1"/>
          </p:cNvSpPr>
          <p:nvPr>
            <p:ph type="ftr" sz="quarter" idx="11"/>
          </p:nvPr>
        </p:nvSpPr>
        <p:spPr/>
        <p:txBody>
          <a:bodyPr/>
          <a:lstStyle/>
          <a:p>
            <a:pPr>
              <a:defRPr/>
            </a:pPr>
            <a:r>
              <a:rPr lang="en-US" smtClean="0"/>
              <a:t>Vermont Department of Health</a:t>
            </a:r>
            <a:endParaRPr lang="en-US" dirty="0"/>
          </a:p>
        </p:txBody>
      </p:sp>
      <p:pic>
        <p:nvPicPr>
          <p:cNvPr id="7" name="Picture 6" descr="http://ts1.mm.bing.net/th?&amp;id=HN.607999075378661803&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4357510" y="1016000"/>
            <a:ext cx="4640439" cy="2573867"/>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3215108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Lamoille Valley Opiate Summit - 2014</a:t>
            </a:r>
            <a:endParaRPr lang="en-US" dirty="0"/>
          </a:p>
        </p:txBody>
      </p:sp>
      <p:sp>
        <p:nvSpPr>
          <p:cNvPr id="3" name="Content Placeholder 2"/>
          <p:cNvSpPr>
            <a:spLocks noGrp="1"/>
          </p:cNvSpPr>
          <p:nvPr>
            <p:ph sz="quarter" idx="1"/>
          </p:nvPr>
        </p:nvSpPr>
        <p:spPr/>
        <p:txBody>
          <a:bodyPr/>
          <a:lstStyle/>
          <a:p>
            <a:r>
              <a:rPr lang="en-US" dirty="0" smtClean="0"/>
              <a:t>Governor’s Forum on Opiate  </a:t>
            </a:r>
          </a:p>
          <a:p>
            <a:pPr lvl="1"/>
            <a:r>
              <a:rPr lang="en-US" dirty="0" smtClean="0"/>
              <a:t>June 16, 2014</a:t>
            </a:r>
          </a:p>
          <a:p>
            <a:pPr lvl="1"/>
            <a:r>
              <a:rPr lang="en-US" dirty="0" smtClean="0"/>
              <a:t>Recap</a:t>
            </a:r>
            <a:endParaRPr lang="en-US" dirty="0"/>
          </a:p>
        </p:txBody>
      </p:sp>
      <p:sp>
        <p:nvSpPr>
          <p:cNvPr id="4" name="Footer Placeholder 3"/>
          <p:cNvSpPr>
            <a:spLocks noGrp="1"/>
          </p:cNvSpPr>
          <p:nvPr>
            <p:ph type="ftr" sz="quarter" idx="11"/>
          </p:nvPr>
        </p:nvSpPr>
        <p:spPr/>
        <p:txBody>
          <a:bodyPr/>
          <a:lstStyle/>
          <a:p>
            <a:pPr algn="l">
              <a:defRPr/>
            </a:pPr>
            <a:r>
              <a:rPr lang="en-US" smtClean="0"/>
              <a:t>Vermont Department of Health</a:t>
            </a:r>
            <a:endParaRPr lang="en-US" dirty="0"/>
          </a:p>
        </p:txBody>
      </p:sp>
      <p:pic>
        <p:nvPicPr>
          <p:cNvPr id="5" name="Picture 4" descr="http://ts1.mm.bing.net/th?&amp;id=HN.608048699436761863&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3949700" y="3111500"/>
            <a:ext cx="4575048" cy="298450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1214979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Governor’s Forum</a:t>
            </a:r>
            <a:endParaRPr lang="en-US" dirty="0"/>
          </a:p>
        </p:txBody>
      </p:sp>
      <p:sp>
        <p:nvSpPr>
          <p:cNvPr id="3" name="Content Placeholder 2"/>
          <p:cNvSpPr>
            <a:spLocks noGrp="1"/>
          </p:cNvSpPr>
          <p:nvPr>
            <p:ph sz="quarter" idx="1"/>
          </p:nvPr>
        </p:nvSpPr>
        <p:spPr/>
        <p:txBody>
          <a:bodyPr/>
          <a:lstStyle/>
          <a:p>
            <a:r>
              <a:rPr lang="en-US" dirty="0" smtClean="0"/>
              <a:t>LV Charge to the Community – Address:</a:t>
            </a:r>
          </a:p>
          <a:p>
            <a:pPr lvl="1"/>
            <a:r>
              <a:rPr lang="en-US" sz="2800" dirty="0" smtClean="0"/>
              <a:t>Stigma</a:t>
            </a:r>
          </a:p>
          <a:p>
            <a:pPr lvl="2"/>
            <a:r>
              <a:rPr lang="en-US" dirty="0" smtClean="0"/>
              <a:t>Host a viewing of Anonymous People </a:t>
            </a:r>
            <a:r>
              <a:rPr lang="en-US" sz="1800" dirty="0" smtClean="0">
                <a:hlinkClick r:id="rId3"/>
              </a:rPr>
              <a:t>http</a:t>
            </a:r>
            <a:r>
              <a:rPr lang="en-US" sz="1800" dirty="0">
                <a:hlinkClick r:id="rId3"/>
              </a:rPr>
              <a:t>://manyfaces1voice.org</a:t>
            </a:r>
            <a:r>
              <a:rPr lang="en-US" sz="1800" dirty="0" smtClean="0">
                <a:hlinkClick r:id="rId3"/>
              </a:rPr>
              <a:t>/</a:t>
            </a:r>
            <a:endParaRPr lang="en-US" sz="1800" dirty="0" smtClean="0"/>
          </a:p>
          <a:p>
            <a:pPr lvl="1"/>
            <a:r>
              <a:rPr lang="en-US" sz="2800" dirty="0" smtClean="0"/>
              <a:t>Housing &amp; Transportation</a:t>
            </a:r>
          </a:p>
          <a:p>
            <a:pPr lvl="1"/>
            <a:r>
              <a:rPr lang="en-US" sz="2800" dirty="0" smtClean="0"/>
              <a:t>Screening</a:t>
            </a:r>
          </a:p>
          <a:p>
            <a:pPr lvl="1"/>
            <a:r>
              <a:rPr lang="en-US" sz="2800" dirty="0" smtClean="0"/>
              <a:t>Workplace &amp; School Environment Issues</a:t>
            </a:r>
          </a:p>
          <a:p>
            <a:pPr lvl="1"/>
            <a:r>
              <a:rPr lang="en-US" sz="2800" dirty="0" smtClean="0"/>
              <a:t>Family Support</a:t>
            </a:r>
          </a:p>
          <a:p>
            <a:pPr lvl="1"/>
            <a:r>
              <a:rPr lang="en-US" sz="2800" dirty="0" smtClean="0"/>
              <a:t>Women &amp; Children</a:t>
            </a:r>
          </a:p>
          <a:p>
            <a:pPr lvl="1"/>
            <a:r>
              <a:rPr lang="en-US" sz="2800" dirty="0" smtClean="0"/>
              <a:t>It takes a Community</a:t>
            </a:r>
          </a:p>
          <a:p>
            <a:pPr lvl="1"/>
            <a:endParaRPr lang="en-US" sz="2800" dirty="0" smtClean="0"/>
          </a:p>
          <a:p>
            <a:pPr lvl="1"/>
            <a:endParaRPr lang="en-US" sz="2800" dirty="0" smtClean="0"/>
          </a:p>
          <a:p>
            <a:pPr lvl="1"/>
            <a:endParaRPr lang="en-US" dirty="0"/>
          </a:p>
        </p:txBody>
      </p:sp>
      <p:sp>
        <p:nvSpPr>
          <p:cNvPr id="4" name="Footer Placeholder 3"/>
          <p:cNvSpPr>
            <a:spLocks noGrp="1"/>
          </p:cNvSpPr>
          <p:nvPr>
            <p:ph type="ftr" sz="quarter" idx="11"/>
          </p:nvPr>
        </p:nvSpPr>
        <p:spPr/>
        <p:txBody>
          <a:bodyPr/>
          <a:lstStyle/>
          <a:p>
            <a:pPr algn="l">
              <a:defRPr/>
            </a:pPr>
            <a:r>
              <a:rPr lang="en-US" smtClean="0"/>
              <a:t>Vermont Department of Health</a:t>
            </a:r>
            <a:endParaRPr lang="en-US" dirty="0"/>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142098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Lamoille Valley Opiate Summit - 2014</a:t>
            </a:r>
            <a:endParaRPr lang="en-US" sz="3600" dirty="0"/>
          </a:p>
        </p:txBody>
      </p:sp>
      <p:sp>
        <p:nvSpPr>
          <p:cNvPr id="7" name="Text Placeholder 6"/>
          <p:cNvSpPr>
            <a:spLocks noGrp="1"/>
          </p:cNvSpPr>
          <p:nvPr>
            <p:ph type="body" idx="2"/>
          </p:nvPr>
        </p:nvSpPr>
        <p:spPr/>
        <p:txBody>
          <a:bodyPr/>
          <a:lstStyle/>
          <a:p>
            <a:r>
              <a:rPr lang="en-US" sz="1600" dirty="0" smtClean="0"/>
              <a:t>Refreshments</a:t>
            </a:r>
          </a:p>
          <a:p>
            <a:r>
              <a:rPr lang="en-US" dirty="0" smtClean="0"/>
              <a:t>Networking</a:t>
            </a:r>
            <a:endParaRPr lang="en-US" dirty="0"/>
          </a:p>
        </p:txBody>
      </p:sp>
      <p:sp>
        <p:nvSpPr>
          <p:cNvPr id="6" name="Content Placeholder 5"/>
          <p:cNvSpPr>
            <a:spLocks noGrp="1"/>
          </p:cNvSpPr>
          <p:nvPr>
            <p:ph sz="quarter" idx="1"/>
          </p:nvPr>
        </p:nvSpPr>
        <p:spPr/>
        <p:txBody>
          <a:bodyPr/>
          <a:lstStyle/>
          <a:p>
            <a:r>
              <a:rPr lang="en-US" sz="3200" b="1" dirty="0" smtClean="0"/>
              <a:t>10 MINUTE BREAK</a:t>
            </a:r>
            <a:endParaRPr lang="en-US" sz="3200" b="1" dirty="0"/>
          </a:p>
        </p:txBody>
      </p:sp>
      <p:sp>
        <p:nvSpPr>
          <p:cNvPr id="4" name="Footer Placeholder 3"/>
          <p:cNvSpPr>
            <a:spLocks noGrp="1"/>
          </p:cNvSpPr>
          <p:nvPr>
            <p:ph type="ftr" sz="quarter" idx="11"/>
          </p:nvPr>
        </p:nvSpPr>
        <p:spPr/>
        <p:txBody>
          <a:bodyPr/>
          <a:lstStyle/>
          <a:p>
            <a:pPr algn="l">
              <a:defRPr/>
            </a:pPr>
            <a:r>
              <a:rPr lang="en-US" smtClean="0"/>
              <a:t>Vermont Department of Health</a:t>
            </a:r>
            <a:endParaRPr lang="en-US" dirty="0"/>
          </a:p>
        </p:txBody>
      </p:sp>
      <p:pic>
        <p:nvPicPr>
          <p:cNvPr id="8" name="Picture 7" descr="http://ts1.mm.bing.net/th?&amp;id=HN.608023857341465880&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540000"/>
            <a:ext cx="5264150" cy="3848100"/>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1708247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Lamoille Valley Opiate Summit - 2014</a:t>
            </a:r>
            <a:endParaRPr lang="en-US" dirty="0"/>
          </a:p>
        </p:txBody>
      </p:sp>
      <p:sp>
        <p:nvSpPr>
          <p:cNvPr id="7" name="Content Placeholder 6"/>
          <p:cNvSpPr>
            <a:spLocks noGrp="1"/>
          </p:cNvSpPr>
          <p:nvPr>
            <p:ph sz="quarter" idx="1"/>
          </p:nvPr>
        </p:nvSpPr>
        <p:spPr>
          <a:xfrm>
            <a:off x="355600" y="1219200"/>
            <a:ext cx="8559800" cy="4876800"/>
          </a:xfrm>
        </p:spPr>
        <p:txBody>
          <a:bodyPr/>
          <a:lstStyle/>
          <a:p>
            <a:pPr marL="514350" indent="-514350">
              <a:buFont typeface="+mj-lt"/>
              <a:buAutoNum type="arabicPeriod"/>
            </a:pPr>
            <a:r>
              <a:rPr lang="en-US" sz="2800" b="1" dirty="0" smtClean="0">
                <a:solidFill>
                  <a:schemeClr val="bg2">
                    <a:lumMod val="25000"/>
                  </a:schemeClr>
                </a:solidFill>
              </a:rPr>
              <a:t>What did you learn from the gallery walk?</a:t>
            </a:r>
          </a:p>
          <a:p>
            <a:pPr marL="881063" lvl="1" indent="-514350">
              <a:buFont typeface="+mj-lt"/>
              <a:buAutoNum type="arabicPeriod"/>
            </a:pPr>
            <a:r>
              <a:rPr lang="en-US" sz="2800" dirty="0" smtClean="0">
                <a:solidFill>
                  <a:schemeClr val="bg2">
                    <a:lumMod val="25000"/>
                  </a:schemeClr>
                </a:solidFill>
              </a:rPr>
              <a:t>What intrigued you?</a:t>
            </a:r>
          </a:p>
          <a:p>
            <a:pPr marL="514350" indent="-514350">
              <a:buFont typeface="+mj-lt"/>
              <a:buAutoNum type="arabicPeriod"/>
            </a:pPr>
            <a:r>
              <a:rPr lang="en-US" sz="2800" b="1" dirty="0" smtClean="0">
                <a:solidFill>
                  <a:schemeClr val="accent1">
                    <a:lumMod val="50000"/>
                  </a:schemeClr>
                </a:solidFill>
              </a:rPr>
              <a:t>What questions do you have about prescription drug abuse and opioid use in Lamoille Valley?</a:t>
            </a:r>
          </a:p>
          <a:p>
            <a:pPr marL="514350" indent="-514350">
              <a:buFont typeface="+mj-lt"/>
              <a:buAutoNum type="arabicPeriod"/>
            </a:pPr>
            <a:r>
              <a:rPr lang="en-US" sz="2800" b="1" dirty="0" smtClean="0">
                <a:solidFill>
                  <a:schemeClr val="accent2">
                    <a:lumMod val="50000"/>
                  </a:schemeClr>
                </a:solidFill>
              </a:rPr>
              <a:t>What connection can you take or make?</a:t>
            </a:r>
          </a:p>
          <a:p>
            <a:pPr marL="881063" lvl="1" indent="-514350">
              <a:buFont typeface="+mj-lt"/>
              <a:buAutoNum type="arabicPeriod"/>
            </a:pPr>
            <a:r>
              <a:rPr lang="en-US" dirty="0" smtClean="0">
                <a:solidFill>
                  <a:schemeClr val="accent2">
                    <a:lumMod val="50000"/>
                  </a:schemeClr>
                </a:solidFill>
              </a:rPr>
              <a:t>How will you apply this info?</a:t>
            </a:r>
          </a:p>
          <a:p>
            <a:pPr marL="514350" indent="-514350">
              <a:buFont typeface="+mj-lt"/>
              <a:buAutoNum type="arabicPeriod"/>
            </a:pPr>
            <a:r>
              <a:rPr lang="en-US" sz="2800" b="1" dirty="0" smtClean="0">
                <a:solidFill>
                  <a:schemeClr val="accent6">
                    <a:lumMod val="50000"/>
                  </a:schemeClr>
                </a:solidFill>
              </a:rPr>
              <a:t>If you had a no cost or low cost strategy to combat the problem of opioid and prescription drug abuse, what would it be? </a:t>
            </a:r>
          </a:p>
          <a:p>
            <a:pPr lvl="1"/>
            <a:endParaRPr lang="en-US" dirty="0" smtClean="0"/>
          </a:p>
          <a:p>
            <a:endParaRPr lang="en-US" sz="3600" dirty="0" smtClean="0"/>
          </a:p>
          <a:p>
            <a:endParaRPr lang="en-US" sz="3600" dirty="0" smtClean="0"/>
          </a:p>
          <a:p>
            <a:pPr lvl="1"/>
            <a:endParaRPr lang="en-US" sz="3300" b="1" dirty="0"/>
          </a:p>
        </p:txBody>
      </p:sp>
      <p:sp>
        <p:nvSpPr>
          <p:cNvPr id="5" name="Footer Placeholder 4"/>
          <p:cNvSpPr>
            <a:spLocks noGrp="1"/>
          </p:cNvSpPr>
          <p:nvPr>
            <p:ph type="ftr" sz="quarter" idx="11"/>
          </p:nvPr>
        </p:nvSpPr>
        <p:spPr/>
        <p:txBody>
          <a:bodyPr/>
          <a:lstStyle/>
          <a:p>
            <a:pPr>
              <a:defRPr/>
            </a:pPr>
            <a:r>
              <a:rPr lang="en-US" smtClean="0"/>
              <a:t>Vermont Department of Health</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345832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krishnasmercy.org/dotnetnuke/Portals/0/Blog/Files/TheCauseofAllCauses_BA33/causeandeffecttree.gif"/>
          <p:cNvPicPr/>
          <p:nvPr/>
        </p:nvPicPr>
        <p:blipFill>
          <a:blip r:embed="rId3">
            <a:extLst>
              <a:ext uri="{28A0092B-C50C-407E-A947-70E740481C1C}">
                <a14:useLocalDpi xmlns:a14="http://schemas.microsoft.com/office/drawing/2010/main" val="0"/>
              </a:ext>
            </a:extLst>
          </a:blip>
          <a:srcRect/>
          <a:stretch>
            <a:fillRect/>
          </a:stretch>
        </p:blipFill>
        <p:spPr bwMode="auto">
          <a:xfrm>
            <a:off x="5588000" y="2489200"/>
            <a:ext cx="2447924" cy="3822382"/>
          </a:xfrm>
          <a:prstGeom prst="rect">
            <a:avLst/>
          </a:prstGeom>
          <a:noFill/>
          <a:ln>
            <a:noFill/>
          </a:ln>
        </p:spPr>
      </p:pic>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sz="quarter" idx="1"/>
          </p:nvPr>
        </p:nvSpPr>
        <p:spPr/>
        <p:txBody>
          <a:bodyPr/>
          <a:lstStyle/>
          <a:p>
            <a:pPr marL="0" indent="0">
              <a:buNone/>
            </a:pPr>
            <a:r>
              <a:rPr lang="en-US" dirty="0" smtClean="0"/>
              <a:t>Effective prevention addresses various risk and protective factors that can either increase or decrease substance use/abuse. </a:t>
            </a:r>
            <a:endParaRPr lang="en-US" dirty="0"/>
          </a:p>
        </p:txBody>
      </p:sp>
      <p:sp>
        <p:nvSpPr>
          <p:cNvPr id="4" name="Footer Placeholder 3"/>
          <p:cNvSpPr>
            <a:spLocks noGrp="1"/>
          </p:cNvSpPr>
          <p:nvPr>
            <p:ph type="ftr" sz="quarter" idx="11"/>
          </p:nvPr>
        </p:nvSpPr>
        <p:spPr/>
        <p:txBody>
          <a:bodyPr/>
          <a:lstStyle/>
          <a:p>
            <a:pPr algn="l">
              <a:defRPr/>
            </a:pPr>
            <a:r>
              <a:rPr lang="en-US" smtClean="0"/>
              <a:t>Vermont Department of Health</a:t>
            </a:r>
            <a:endParaRPr lang="en-US" dirty="0"/>
          </a:p>
        </p:txBody>
      </p:sp>
      <p:sp>
        <p:nvSpPr>
          <p:cNvPr id="7" name="Right Arrow 6"/>
          <p:cNvSpPr/>
          <p:nvPr/>
        </p:nvSpPr>
        <p:spPr>
          <a:xfrm>
            <a:off x="1651000" y="5060731"/>
            <a:ext cx="3822700" cy="12508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Risk &amp; Protective Factors</a:t>
            </a:r>
          </a:p>
          <a:p>
            <a:pPr algn="ctr"/>
            <a:r>
              <a:rPr lang="en-US" dirty="0" smtClean="0"/>
              <a:t>The Root Causes +/-</a:t>
            </a:r>
            <a:endParaRPr lang="en-US" dirty="0"/>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3958129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alerie.valcour\AppData\Local\Microsoft\Windows\Temporary Internet Files\Content.IE5\0YL8E8I4\MC9102170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662" y="2921597"/>
            <a:ext cx="1274381" cy="1336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sz="quarter" idx="1"/>
          </p:nvPr>
        </p:nvSpPr>
        <p:spPr/>
        <p:txBody>
          <a:bodyPr/>
          <a:lstStyle/>
          <a:p>
            <a:r>
              <a:rPr lang="en-US" sz="4400" dirty="0" smtClean="0"/>
              <a:t>Place Matters</a:t>
            </a:r>
          </a:p>
          <a:p>
            <a:r>
              <a:rPr lang="en-US" dirty="0" smtClean="0"/>
              <a:t>Health is where we live, work, learn, play &amp; </a:t>
            </a:r>
            <a:r>
              <a:rPr lang="en-US" dirty="0" smtClean="0"/>
              <a:t>pray.</a:t>
            </a:r>
            <a:endParaRPr lang="en-US" dirty="0"/>
          </a:p>
        </p:txBody>
      </p:sp>
      <p:sp>
        <p:nvSpPr>
          <p:cNvPr id="4" name="Footer Placeholder 3"/>
          <p:cNvSpPr>
            <a:spLocks noGrp="1"/>
          </p:cNvSpPr>
          <p:nvPr>
            <p:ph type="ftr" sz="quarter" idx="11"/>
          </p:nvPr>
        </p:nvSpPr>
        <p:spPr/>
        <p:txBody>
          <a:bodyPr/>
          <a:lstStyle/>
          <a:p>
            <a:pPr algn="l">
              <a:defRPr/>
            </a:pPr>
            <a:r>
              <a:rPr lang="en-US" smtClean="0"/>
              <a:t>Vermont Department of Health</a:t>
            </a:r>
            <a:endParaRPr lang="en-US" dirty="0"/>
          </a:p>
        </p:txBody>
      </p:sp>
      <p:pic>
        <p:nvPicPr>
          <p:cNvPr id="3075" name="Picture 3" descr="C:\Users\valerie.valcour\AppData\Local\Microsoft\Windows\Temporary Internet Files\Content.IE5\GIK15P3K\MP90044217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970979"/>
            <a:ext cx="2087943" cy="1855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valerie.valcour\AppData\Local\Microsoft\Windows\Temporary Internet Files\Content.IE5\GIK15P3K\MC900383896[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699" y="3209830"/>
            <a:ext cx="1463345" cy="14604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valerie.valcour\AppData\Local\Microsoft\Windows\Temporary Internet Files\Content.IE5\0YL8E8I4\MC900440203[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6735" y="4546697"/>
            <a:ext cx="1675309" cy="15493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valerie.valcour\AppData\Local\Microsoft\Windows\Temporary Internet Files\Content.IE5\GIK15P3K\MC900057248[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9704" y="3439023"/>
            <a:ext cx="989280" cy="15039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8">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1713697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Opioids – including prescription painkillers</a:t>
            </a:r>
          </a:p>
          <a:p>
            <a:r>
              <a:rPr lang="en-US" dirty="0" smtClean="0"/>
              <a:t>and heroin – are powerful drugs</a:t>
            </a:r>
          </a:p>
          <a:p>
            <a:r>
              <a:rPr lang="en-US" dirty="0" smtClean="0"/>
              <a:t>that can be powerfully addictive.</a:t>
            </a:r>
            <a:endParaRPr lang="en-US" dirty="0"/>
          </a:p>
        </p:txBody>
      </p:sp>
      <p:sp>
        <p:nvSpPr>
          <p:cNvPr id="3" name="Title 2"/>
          <p:cNvSpPr>
            <a:spLocks noGrp="1"/>
          </p:cNvSpPr>
          <p:nvPr>
            <p:ph type="title"/>
          </p:nvPr>
        </p:nvSpPr>
        <p:spPr/>
        <p:txBody>
          <a:bodyPr/>
          <a:lstStyle/>
          <a:p>
            <a:r>
              <a:rPr lang="en-US" dirty="0" smtClean="0"/>
              <a:t>Facts About the Problem</a:t>
            </a:r>
            <a:endParaRPr lang="en-US" dirty="0"/>
          </a:p>
        </p:txBody>
      </p:sp>
      <p:sp>
        <p:nvSpPr>
          <p:cNvPr id="4" name="Footer Placeholder 3"/>
          <p:cNvSpPr>
            <a:spLocks noGrp="1"/>
          </p:cNvSpPr>
          <p:nvPr>
            <p:ph type="ftr" sz="quarter" idx="12"/>
          </p:nvPr>
        </p:nvSpPr>
        <p:spPr/>
        <p:txBody>
          <a:bodyPr/>
          <a:lstStyle/>
          <a:p>
            <a:pPr>
              <a:defRPr/>
            </a:pPr>
            <a:r>
              <a:rPr lang="en-US" dirty="0" smtClean="0"/>
              <a:t>Vermont Department of Health</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3908388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69794"/>
            <a:ext cx="8442452" cy="990600"/>
          </a:xfrm>
        </p:spPr>
        <p:txBody>
          <a:bodyPr/>
          <a:lstStyle/>
          <a:p>
            <a:r>
              <a:rPr lang="en-US" sz="3200" dirty="0" smtClean="0"/>
              <a:t>The numbers are going in the right direction.</a:t>
            </a:r>
            <a:endParaRPr lang="en-US" sz="3200" dirty="0"/>
          </a:p>
        </p:txBody>
      </p:sp>
      <p:sp>
        <p:nvSpPr>
          <p:cNvPr id="5" name="Footer Placeholder 3"/>
          <p:cNvSpPr>
            <a:spLocks noGrp="1"/>
          </p:cNvSpPr>
          <p:nvPr>
            <p:ph type="ftr" sz="quarter" idx="11"/>
          </p:nvPr>
        </p:nvSpPr>
        <p:spPr>
          <a:xfrm>
            <a:off x="612775" y="6435307"/>
            <a:ext cx="5421313" cy="365125"/>
          </a:xfrm>
        </p:spPr>
        <p:txBody>
          <a:bodyPr/>
          <a:lstStyle/>
          <a:p>
            <a:pPr algn="l">
              <a:defRPr/>
            </a:pPr>
            <a:r>
              <a:rPr lang="en-US" dirty="0" smtClean="0"/>
              <a:t>Vermont Department of Health</a:t>
            </a:r>
            <a:endParaRPr lang="en-US" dirty="0"/>
          </a:p>
        </p:txBody>
      </p:sp>
      <p:graphicFrame>
        <p:nvGraphicFramePr>
          <p:cNvPr id="6" name="Content Placeholder 7"/>
          <p:cNvGraphicFramePr>
            <a:graphicFrameLocks noGrp="1"/>
          </p:cNvGraphicFramePr>
          <p:nvPr>
            <p:ph sz="quarter" idx="4294967295"/>
            <p:extLst>
              <p:ext uri="{D42A27DB-BD31-4B8C-83A1-F6EECF244321}">
                <p14:modId xmlns:p14="http://schemas.microsoft.com/office/powerpoint/2010/main" val="3938633656"/>
              </p:ext>
            </p:extLst>
          </p:nvPr>
        </p:nvGraphicFramePr>
        <p:xfrm>
          <a:off x="711200" y="1533107"/>
          <a:ext cx="7734321" cy="4902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8363366" y="5834662"/>
            <a:ext cx="607822" cy="600645"/>
          </a:xfrm>
          <a:prstGeom prst="rect">
            <a:avLst/>
          </a:prstGeom>
        </p:spPr>
      </p:pic>
    </p:spTree>
    <p:extLst>
      <p:ext uri="{BB962C8B-B14F-4D97-AF65-F5344CB8AC3E}">
        <p14:creationId xmlns:p14="http://schemas.microsoft.com/office/powerpoint/2010/main" val="1945766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69794"/>
            <a:ext cx="8442452" cy="990600"/>
          </a:xfrm>
        </p:spPr>
        <p:txBody>
          <a:bodyPr/>
          <a:lstStyle/>
          <a:p>
            <a:r>
              <a:rPr lang="en-US" sz="3200" dirty="0" smtClean="0"/>
              <a:t>Heroin use among Vermonters is low and stable.</a:t>
            </a:r>
            <a:endParaRPr lang="en-US" sz="3200" dirty="0"/>
          </a:p>
        </p:txBody>
      </p:sp>
      <p:sp>
        <p:nvSpPr>
          <p:cNvPr id="3" name="Content Placeholder 2"/>
          <p:cNvSpPr>
            <a:spLocks noGrp="1"/>
          </p:cNvSpPr>
          <p:nvPr>
            <p:ph sz="quarter" idx="1"/>
          </p:nvPr>
        </p:nvSpPr>
        <p:spPr/>
        <p:txBody>
          <a:bodyPr/>
          <a:lstStyle/>
          <a:p>
            <a:r>
              <a:rPr lang="en-US" sz="2600" dirty="0" smtClean="0"/>
              <a:t>2% of high school students reported ever using heroin in 2013 (Youth Risk Behavior Survey)</a:t>
            </a:r>
          </a:p>
          <a:p>
            <a:pPr marL="366713" lvl="1" indent="0">
              <a:buNone/>
            </a:pPr>
            <a:r>
              <a:rPr lang="en-US" sz="2400" dirty="0" smtClean="0"/>
              <a:t>	This is down, although not significantly, from 3% in 2011</a:t>
            </a:r>
          </a:p>
          <a:p>
            <a:pPr marL="366713" lvl="1" indent="0">
              <a:buNone/>
            </a:pPr>
            <a:endParaRPr lang="en-US" sz="1200" dirty="0" smtClean="0"/>
          </a:p>
          <a:p>
            <a:r>
              <a:rPr lang="en-US" sz="2600" dirty="0" smtClean="0"/>
              <a:t>Fewer than 1% of Vermonters ages 12+ reported using heroin in the past year in 2011/12 (NSDUH)</a:t>
            </a:r>
            <a:endParaRPr lang="en-US" sz="2600" dirty="0"/>
          </a:p>
          <a:p>
            <a:pPr marL="366713" lvl="1" indent="0">
              <a:buNone/>
            </a:pPr>
            <a:r>
              <a:rPr lang="en-US" sz="2400" dirty="0" smtClean="0"/>
              <a:t>	This is unchanged </a:t>
            </a:r>
            <a:r>
              <a:rPr lang="en-US" sz="2400" dirty="0"/>
              <a:t>from </a:t>
            </a:r>
            <a:r>
              <a:rPr lang="en-US" sz="2400" dirty="0" smtClean="0"/>
              <a:t>2010/11</a:t>
            </a:r>
          </a:p>
          <a:p>
            <a:pPr marL="366713" lvl="1" indent="0">
              <a:buNone/>
            </a:pPr>
            <a:endParaRPr lang="en-US" sz="1200" dirty="0" smtClean="0"/>
          </a:p>
          <a:p>
            <a:pPr marL="366713" lvl="1" indent="0">
              <a:buNone/>
            </a:pPr>
            <a:r>
              <a:rPr lang="en-US" sz="2400" dirty="0" smtClean="0"/>
              <a:t>	In </a:t>
            </a:r>
            <a:r>
              <a:rPr lang="en-US" sz="2400" dirty="0"/>
              <a:t>2011</a:t>
            </a:r>
            <a:r>
              <a:rPr lang="en-US" sz="2400" dirty="0" smtClean="0"/>
              <a:t>/12 </a:t>
            </a:r>
            <a:r>
              <a:rPr lang="en-US" sz="2400" dirty="0"/>
              <a:t>Vermont had a significantly lower prevalence </a:t>
            </a:r>
            <a:r>
              <a:rPr lang="en-US" sz="2400" dirty="0" smtClean="0"/>
              <a:t>of </a:t>
            </a:r>
            <a:r>
              <a:rPr lang="en-US" sz="2400" dirty="0"/>
              <a:t>heroin use compared to the United </a:t>
            </a:r>
            <a:r>
              <a:rPr lang="en-US" sz="2400" dirty="0" smtClean="0"/>
              <a:t>States</a:t>
            </a:r>
            <a:endParaRPr lang="en-US" sz="2400" dirty="0"/>
          </a:p>
          <a:p>
            <a:endParaRPr lang="en-US" sz="2800" dirty="0" smtClean="0"/>
          </a:p>
        </p:txBody>
      </p:sp>
      <p:sp>
        <p:nvSpPr>
          <p:cNvPr id="5" name="Footer Placeholder 3"/>
          <p:cNvSpPr>
            <a:spLocks noGrp="1"/>
          </p:cNvSpPr>
          <p:nvPr>
            <p:ph type="ftr" sz="quarter" idx="11"/>
          </p:nvPr>
        </p:nvSpPr>
        <p:spPr>
          <a:xfrm>
            <a:off x="612775" y="6435307"/>
            <a:ext cx="5421313" cy="365125"/>
          </a:xfrm>
        </p:spPr>
        <p:txBody>
          <a:bodyPr/>
          <a:lstStyle/>
          <a:p>
            <a:pPr algn="l">
              <a:defRPr/>
            </a:pPr>
            <a:r>
              <a:rPr lang="en-US" dirty="0" smtClean="0"/>
              <a:t>Vermont Department of Health</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832135" y="6257355"/>
            <a:ext cx="607822" cy="600645"/>
          </a:xfrm>
          <a:prstGeom prst="rect">
            <a:avLst/>
          </a:prstGeom>
        </p:spPr>
      </p:pic>
    </p:spTree>
    <p:extLst>
      <p:ext uri="{BB962C8B-B14F-4D97-AF65-F5344CB8AC3E}">
        <p14:creationId xmlns:p14="http://schemas.microsoft.com/office/powerpoint/2010/main" val="3479083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46712"/>
            <a:ext cx="8940800" cy="990600"/>
          </a:xfrm>
        </p:spPr>
        <p:txBody>
          <a:bodyPr/>
          <a:lstStyle/>
          <a:p>
            <a:r>
              <a:rPr lang="en-US" sz="3200" dirty="0" smtClean="0"/>
              <a:t>Non-medical pain reliever use is related to heroin use.</a:t>
            </a:r>
            <a:endParaRPr lang="en-US" sz="3200" dirty="0"/>
          </a:p>
        </p:txBody>
      </p:sp>
      <p:sp>
        <p:nvSpPr>
          <p:cNvPr id="3" name="Content Placeholder 2"/>
          <p:cNvSpPr>
            <a:spLocks noGrp="1"/>
          </p:cNvSpPr>
          <p:nvPr>
            <p:ph sz="quarter" idx="1"/>
          </p:nvPr>
        </p:nvSpPr>
        <p:spPr/>
        <p:txBody>
          <a:bodyPr/>
          <a:lstStyle/>
          <a:p>
            <a:r>
              <a:rPr lang="en-US" sz="2800" dirty="0" smtClean="0"/>
              <a:t>NSDUH found that recent (12 months preceding interview) heroin incidence rate was </a:t>
            </a:r>
            <a:r>
              <a:rPr lang="en-US" sz="2800" b="1" dirty="0" smtClean="0">
                <a:solidFill>
                  <a:srgbClr val="007934"/>
                </a:solidFill>
              </a:rPr>
              <a:t>19 times higher </a:t>
            </a:r>
            <a:r>
              <a:rPr lang="en-US" sz="2800" dirty="0" smtClean="0"/>
              <a:t>among those who reported </a:t>
            </a:r>
            <a:r>
              <a:rPr lang="en-US" sz="2800" b="1" dirty="0" smtClean="0">
                <a:solidFill>
                  <a:schemeClr val="accent1"/>
                </a:solidFill>
              </a:rPr>
              <a:t>prior non-medical pain reliever use</a:t>
            </a:r>
            <a:r>
              <a:rPr lang="en-US" sz="2800" dirty="0" smtClean="0"/>
              <a:t> than those who did not</a:t>
            </a:r>
          </a:p>
          <a:p>
            <a:endParaRPr lang="en-US" sz="2800" dirty="0" smtClean="0"/>
          </a:p>
          <a:p>
            <a:r>
              <a:rPr lang="en-US" sz="2800" dirty="0" smtClean="0"/>
              <a:t>NIDA reports that nearly </a:t>
            </a:r>
            <a:r>
              <a:rPr lang="en-US" sz="2800" b="1" dirty="0">
                <a:solidFill>
                  <a:srgbClr val="007934"/>
                </a:solidFill>
              </a:rPr>
              <a:t>half of young people </a:t>
            </a:r>
            <a:r>
              <a:rPr lang="en-US" sz="2800" dirty="0"/>
              <a:t>who inject </a:t>
            </a:r>
            <a:r>
              <a:rPr lang="en-US" sz="2800" dirty="0" smtClean="0"/>
              <a:t>heroin, surveyed </a:t>
            </a:r>
            <a:r>
              <a:rPr lang="en-US" sz="2800" dirty="0"/>
              <a:t>in three recent </a:t>
            </a:r>
            <a:r>
              <a:rPr lang="en-US" sz="2800" dirty="0" smtClean="0"/>
              <a:t>studies, </a:t>
            </a:r>
            <a:r>
              <a:rPr lang="en-US" sz="2800" dirty="0"/>
              <a:t>reported </a:t>
            </a:r>
            <a:r>
              <a:rPr lang="en-US" sz="2800" b="1" dirty="0">
                <a:solidFill>
                  <a:srgbClr val="4E84C4"/>
                </a:solidFill>
              </a:rPr>
              <a:t>abusing prescription opioids before </a:t>
            </a:r>
            <a:r>
              <a:rPr lang="en-US" sz="2800" dirty="0"/>
              <a:t>starting to use </a:t>
            </a:r>
            <a:r>
              <a:rPr lang="en-US" sz="2800" b="1" dirty="0">
                <a:solidFill>
                  <a:srgbClr val="4E84C4"/>
                </a:solidFill>
              </a:rPr>
              <a:t>heroin</a:t>
            </a:r>
            <a:r>
              <a:rPr lang="en-US" sz="2800" dirty="0"/>
              <a:t>. </a:t>
            </a:r>
          </a:p>
        </p:txBody>
      </p:sp>
      <p:sp>
        <p:nvSpPr>
          <p:cNvPr id="4" name="Footer Placeholder 3"/>
          <p:cNvSpPr>
            <a:spLocks noGrp="1"/>
          </p:cNvSpPr>
          <p:nvPr>
            <p:ph type="ftr" sz="quarter" idx="4294967295"/>
          </p:nvPr>
        </p:nvSpPr>
        <p:spPr>
          <a:xfrm>
            <a:off x="0" y="6492875"/>
            <a:ext cx="5421313" cy="365125"/>
          </a:xfrm>
          <a:prstGeom prst="rect">
            <a:avLst/>
          </a:prstGeom>
        </p:spPr>
        <p:txBody>
          <a:bodyPr/>
          <a:lstStyle/>
          <a:p>
            <a:pPr algn="l">
              <a:defRPr/>
            </a:pPr>
            <a:r>
              <a:rPr lang="en-US" dirty="0" smtClean="0"/>
              <a:t>Vermont Department of Health</a:t>
            </a:r>
            <a:endParaRPr lang="en-US" dirty="0"/>
          </a:p>
        </p:txBody>
      </p:sp>
      <p:sp>
        <p:nvSpPr>
          <p:cNvPr id="6" name="TextBox 5"/>
          <p:cNvSpPr txBox="1"/>
          <p:nvPr/>
        </p:nvSpPr>
        <p:spPr>
          <a:xfrm>
            <a:off x="4209126" y="6474815"/>
            <a:ext cx="3964547" cy="276999"/>
          </a:xfrm>
          <a:prstGeom prst="rect">
            <a:avLst/>
          </a:prstGeom>
          <a:noFill/>
        </p:spPr>
        <p:txBody>
          <a:bodyPr wrap="none" rtlCol="0">
            <a:spAutoFit/>
          </a:bodyPr>
          <a:lstStyle/>
          <a:p>
            <a:r>
              <a:rPr lang="en-US" sz="1200" dirty="0" smtClean="0">
                <a:latin typeface="+mn-lt"/>
              </a:rPr>
              <a:t>Source: National Survey on Drug Use and Health, 2003-2012</a:t>
            </a:r>
            <a:endParaRPr lang="en-US" sz="1200" dirty="0">
              <a:latin typeface="+mn-lt"/>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7528224" y="6096000"/>
            <a:ext cx="607822" cy="600645"/>
          </a:xfrm>
          <a:prstGeom prst="rect">
            <a:avLst/>
          </a:prstGeom>
        </p:spPr>
      </p:pic>
    </p:spTree>
    <p:extLst>
      <p:ext uri="{BB962C8B-B14F-4D97-AF65-F5344CB8AC3E}">
        <p14:creationId xmlns:p14="http://schemas.microsoft.com/office/powerpoint/2010/main" val="32381978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Median.thmx</Template>
  <TotalTime>11752</TotalTime>
  <Words>3312</Words>
  <Application>Microsoft Office PowerPoint</Application>
  <PresentationFormat>On-screen Show (4:3)</PresentationFormat>
  <Paragraphs>450</Paragraphs>
  <Slides>34</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Arial</vt:lpstr>
      <vt:lpstr>Calibri</vt:lpstr>
      <vt:lpstr>Tw Cen MT</vt:lpstr>
      <vt:lpstr>Wingdings</vt:lpstr>
      <vt:lpstr>Wingdings 2</vt:lpstr>
      <vt:lpstr>Median</vt:lpstr>
      <vt:lpstr>The Challenge of Opioid Addiction</vt:lpstr>
      <vt:lpstr>Lamoille Valley Opiate Summit - 2014</vt:lpstr>
      <vt:lpstr>Lamoille Valley Opiate Summit - 2014</vt:lpstr>
      <vt:lpstr>PREVENTION</vt:lpstr>
      <vt:lpstr>PREVENTION</vt:lpstr>
      <vt:lpstr>Facts About the Problem</vt:lpstr>
      <vt:lpstr>The numbers are going in the right direction.</vt:lpstr>
      <vt:lpstr>Heroin use among Vermonters is low and stable.</vt:lpstr>
      <vt:lpstr>Non-medical pain reliever use is related to heroin use.</vt:lpstr>
      <vt:lpstr>Heroin deaths are on the rise in Vermont.</vt:lpstr>
      <vt:lpstr>Why do we call this a crisis?</vt:lpstr>
      <vt:lpstr>The number of people treated is up since 2004.</vt:lpstr>
      <vt:lpstr>The number of people treated for heroin is up.</vt:lpstr>
      <vt:lpstr>Age at first use for opioids is older than for alcohol.</vt:lpstr>
      <vt:lpstr>People seek treatment for opioid addiction sooner.</vt:lpstr>
      <vt:lpstr>Making a difference</vt:lpstr>
      <vt:lpstr>Substance Abuse Continuum of Care</vt:lpstr>
      <vt:lpstr>Good News: We can do this!</vt:lpstr>
      <vt:lpstr>Local Data</vt:lpstr>
      <vt:lpstr>Current Rx Drug Use</vt:lpstr>
      <vt:lpstr>Perception of risk of harm</vt:lpstr>
      <vt:lpstr>Perception of risk of harm</vt:lpstr>
      <vt:lpstr>Perception of risk of harm</vt:lpstr>
      <vt:lpstr>Parental disapproval</vt:lpstr>
      <vt:lpstr>Parental disapproval</vt:lpstr>
      <vt:lpstr>Parental disapproval</vt:lpstr>
      <vt:lpstr>Effective Prevention</vt:lpstr>
      <vt:lpstr>Partnership for Success</vt:lpstr>
      <vt:lpstr>Healthy Community Design</vt:lpstr>
      <vt:lpstr>Lamoille Valley Opiate Summit - 2014</vt:lpstr>
      <vt:lpstr>Lamoille Valley Opiate Summit - 2014</vt:lpstr>
      <vt:lpstr>Governor’s Forum</vt:lpstr>
      <vt:lpstr>Lamoille Valley Opiate Summit - 2014</vt:lpstr>
      <vt:lpstr>Lamoille Valley Opiate Summit - 2014</vt:lpstr>
    </vt:vector>
  </TitlesOfParts>
  <Company>VT Department Of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Kathleen Horton</dc:creator>
  <cp:lastModifiedBy>Jessica Bickford</cp:lastModifiedBy>
  <cp:revision>305</cp:revision>
  <cp:lastPrinted>2014-09-02T15:28:28Z</cp:lastPrinted>
  <dcterms:created xsi:type="dcterms:W3CDTF">2014-09-03T14:53:53Z</dcterms:created>
  <dcterms:modified xsi:type="dcterms:W3CDTF">2014-09-08T13:48:29Z</dcterms:modified>
</cp:coreProperties>
</file>